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406" r:id="rId2"/>
    <p:sldId id="524" r:id="rId3"/>
    <p:sldId id="560" r:id="rId4"/>
    <p:sldId id="561" r:id="rId5"/>
    <p:sldId id="562" r:id="rId6"/>
    <p:sldId id="563" r:id="rId7"/>
    <p:sldId id="564" r:id="rId8"/>
    <p:sldId id="565" r:id="rId9"/>
    <p:sldId id="551" r:id="rId10"/>
    <p:sldId id="552" r:id="rId11"/>
    <p:sldId id="553" r:id="rId12"/>
    <p:sldId id="554" r:id="rId13"/>
    <p:sldId id="555" r:id="rId14"/>
    <p:sldId id="556" r:id="rId15"/>
    <p:sldId id="544" r:id="rId16"/>
    <p:sldId id="545" r:id="rId17"/>
    <p:sldId id="546" r:id="rId18"/>
    <p:sldId id="547" r:id="rId19"/>
    <p:sldId id="548" r:id="rId20"/>
    <p:sldId id="549" r:id="rId21"/>
    <p:sldId id="530" r:id="rId22"/>
    <p:sldId id="533" r:id="rId23"/>
    <p:sldId id="534" r:id="rId24"/>
    <p:sldId id="535" r:id="rId25"/>
    <p:sldId id="536" r:id="rId26"/>
    <p:sldId id="537" r:id="rId27"/>
    <p:sldId id="389" r:id="rId28"/>
    <p:sldId id="514" r:id="rId29"/>
    <p:sldId id="513" r:id="rId30"/>
    <p:sldId id="515" r:id="rId31"/>
    <p:sldId id="516" r:id="rId32"/>
    <p:sldId id="517" r:id="rId33"/>
    <p:sldId id="512" r:id="rId34"/>
    <p:sldId id="509" r:id="rId35"/>
    <p:sldId id="510" r:id="rId36"/>
    <p:sldId id="511" r:id="rId37"/>
    <p:sldId id="522" r:id="rId38"/>
    <p:sldId id="523" r:id="rId39"/>
    <p:sldId id="506" r:id="rId40"/>
    <p:sldId id="538" r:id="rId41"/>
    <p:sldId id="520" r:id="rId42"/>
    <p:sldId id="518" r:id="rId43"/>
    <p:sldId id="519" r:id="rId44"/>
    <p:sldId id="507" r:id="rId45"/>
    <p:sldId id="508" r:id="rId46"/>
    <p:sldId id="502" r:id="rId47"/>
    <p:sldId id="505" r:id="rId48"/>
    <p:sldId id="503" r:id="rId49"/>
    <p:sldId id="504" r:id="rId50"/>
    <p:sldId id="390" r:id="rId51"/>
    <p:sldId id="448" r:id="rId52"/>
    <p:sldId id="449" r:id="rId53"/>
    <p:sldId id="388" r:id="rId54"/>
    <p:sldId id="479" r:id="rId55"/>
    <p:sldId id="480" r:id="rId56"/>
    <p:sldId id="481" r:id="rId57"/>
    <p:sldId id="472" r:id="rId58"/>
    <p:sldId id="473" r:id="rId59"/>
    <p:sldId id="474" r:id="rId60"/>
    <p:sldId id="475" r:id="rId61"/>
    <p:sldId id="476" r:id="rId62"/>
    <p:sldId id="477" r:id="rId63"/>
    <p:sldId id="478" r:id="rId64"/>
    <p:sldId id="467" r:id="rId65"/>
    <p:sldId id="468" r:id="rId66"/>
    <p:sldId id="470" r:id="rId67"/>
    <p:sldId id="469" r:id="rId68"/>
    <p:sldId id="471" r:id="rId69"/>
    <p:sldId id="326" r:id="rId70"/>
    <p:sldId id="327" r:id="rId71"/>
    <p:sldId id="328" r:id="rId72"/>
    <p:sldId id="450" r:id="rId73"/>
    <p:sldId id="491" r:id="rId74"/>
    <p:sldId id="492" r:id="rId75"/>
    <p:sldId id="493" r:id="rId76"/>
    <p:sldId id="494" r:id="rId77"/>
    <p:sldId id="500" r:id="rId78"/>
    <p:sldId id="263" r:id="rId79"/>
    <p:sldId id="273" r:id="rId80"/>
    <p:sldId id="272" r:id="rId81"/>
    <p:sldId id="271" r:id="rId82"/>
    <p:sldId id="501" r:id="rId83"/>
    <p:sldId id="495" r:id="rId84"/>
    <p:sldId id="496" r:id="rId85"/>
    <p:sldId id="274" r:id="rId86"/>
    <p:sldId id="275" r:id="rId87"/>
    <p:sldId id="276" r:id="rId88"/>
    <p:sldId id="301" r:id="rId89"/>
    <p:sldId id="497" r:id="rId90"/>
    <p:sldId id="498" r:id="rId91"/>
    <p:sldId id="499" r:id="rId9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o" id="{3516ADD5-F3CE-4603-A21A-F997A379181C}">
          <p14:sldIdLst>
            <p14:sldId id="406"/>
            <p14:sldId id="524"/>
          </p14:sldIdLst>
        </p14:section>
        <p14:section name="Sleepless (2023.06.25)" id="{43811A0A-48F8-430C-89B2-F3F304743659}">
          <p14:sldIdLst>
            <p14:sldId id="560"/>
            <p14:sldId id="561"/>
            <p14:sldId id="562"/>
            <p14:sldId id="563"/>
            <p14:sldId id="564"/>
            <p14:sldId id="565"/>
          </p14:sldIdLst>
        </p14:section>
        <p14:section name="MEDEA (2023.07.06)" id="{A6962B79-CCED-4CCA-8B8C-D1987BFA6940}">
          <p14:sldIdLst>
            <p14:sldId id="551"/>
            <p14:sldId id="552"/>
            <p14:sldId id="553"/>
            <p14:sldId id="554"/>
            <p14:sldId id="555"/>
            <p14:sldId id="556"/>
          </p14:sldIdLst>
        </p14:section>
        <p14:section name="R.Strauss-Salome (2023.06.30)" id="{BC3B2B70-C94B-4204-A5C7-24D563DF9FF8}">
          <p14:sldIdLst>
            <p14:sldId id="544"/>
            <p14:sldId id="545"/>
            <p14:sldId id="546"/>
            <p14:sldId id="547"/>
            <p14:sldId id="548"/>
            <p14:sldId id="549"/>
          </p14:sldIdLst>
        </p14:section>
        <p14:section name="DIE SCHÖNE MÜLLERIN" id="{3252F97B-A1AF-4DD8-AB04-D02FE8FF14CC}">
          <p14:sldIdLst>
            <p14:sldId id="530"/>
            <p14:sldId id="533"/>
            <p14:sldId id="534"/>
            <p14:sldId id="535"/>
            <p14:sldId id="536"/>
            <p14:sldId id="537"/>
          </p14:sldIdLst>
        </p14:section>
        <p14:section name="DER ROSENKAVALIER" id="{51D41BF4-1B8B-4423-A01F-EAED434909F1}">
          <p14:sldIdLst>
            <p14:sldId id="389"/>
            <p14:sldId id="514"/>
            <p14:sldId id="513"/>
            <p14:sldId id="515"/>
            <p14:sldId id="516"/>
            <p14:sldId id="517"/>
            <p14:sldId id="512"/>
            <p14:sldId id="509"/>
            <p14:sldId id="510"/>
            <p14:sldId id="511"/>
            <p14:sldId id="522"/>
            <p14:sldId id="523"/>
          </p14:sldIdLst>
        </p14:section>
        <p14:section name="R.Strauss-Daphne" id="{D75EB133-CD2E-44A4-86CD-8BE51F1191D6}">
          <p14:sldIdLst>
            <p14:sldId id="506"/>
            <p14:sldId id="538"/>
            <p14:sldId id="520"/>
            <p14:sldId id="518"/>
            <p14:sldId id="519"/>
            <p14:sldId id="507"/>
            <p14:sldId id="508"/>
          </p14:sldIdLst>
        </p14:section>
        <p14:section name="Leoš Janáček-Die Sache Makropulos (2023.01.29)" id="{0C77E4AE-300B-438D-8265-D4806A3782DD}">
          <p14:sldIdLst>
            <p14:sldId id="502"/>
            <p14:sldId id="505"/>
            <p14:sldId id="503"/>
            <p14:sldId id="504"/>
          </p14:sldIdLst>
        </p14:section>
        <p14:section name="Perlenfischer" id="{8F58C886-C637-4951-8B5A-D3BC5FE2038A}">
          <p14:sldIdLst>
            <p14:sldId id="390"/>
            <p14:sldId id="448"/>
            <p14:sldId id="449"/>
          </p14:sldIdLst>
        </p14:sectio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Donizetti-L'elisir d'amore" id="{C0752EB8-B908-47A9-9584-4A2DB5115D2C}">
          <p14:sldIdLst>
            <p14:sldId id="326"/>
            <p14:sldId id="327"/>
            <p14:sldId id="328"/>
            <p14:sldId id="450"/>
            <p14:sldId id="491"/>
            <p14:sldId id="492"/>
            <p14:sldId id="493"/>
            <p14:sldId id="494"/>
            <p14:sldId id="500"/>
          </p14:sldIdLst>
        </p14:section>
        <p14:section name="Rossini-Il Barbiere di Siviglia" id="{53A8E572-302C-4F1C-9852-6E22BFE130D9}">
          <p14:sldIdLst>
            <p14:sldId id="263"/>
            <p14:sldId id="273"/>
            <p14:sldId id="272"/>
            <p14:sldId id="271"/>
            <p14:sldId id="501"/>
            <p14:sldId id="495"/>
            <p14:sldId id="496"/>
          </p14:sldIdLst>
        </p14:section>
        <p14:section name="Samson and Delilah" id="{15979A35-6AAA-46A9-8566-3A52182F35DD}">
          <p14:sldIdLst>
            <p14:sldId id="274"/>
            <p14:sldId id="275"/>
            <p14:sldId id="276"/>
            <p14:sldId id="301"/>
            <p14:sldId id="497"/>
            <p14:sldId id="498"/>
            <p14:sldId id="49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28" d="100"/>
          <a:sy n="128" d="100"/>
        </p:scale>
        <p:origin x="1440"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3/28/23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3/28/23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3/28/23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3/28/23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3/28/23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image" Target="../media/image47.jpg"/><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7.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image" Target="../media/image53.jpg"/><Relationship Id="rId1" Type="http://schemas.openxmlformats.org/officeDocument/2006/relationships/slideLayout" Target="../slideLayouts/slideLayout7.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18.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7.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baike.baidu.com/item/%E6%8A%92%E6%83%85%E9%A3%8E%E6%A0%BC/7546425" TargetMode="External"/><Relationship Id="rId13" Type="http://schemas.openxmlformats.org/officeDocument/2006/relationships/hyperlink" Target="https://baike.baidu.com/item/%E7%A4%BE%E4%BC%9A%E7%8E%B0%E5%AE%9E/2062101" TargetMode="External"/><Relationship Id="rId3" Type="http://schemas.openxmlformats.org/officeDocument/2006/relationships/hyperlink" Target="https://baike.baidu.com/item/%E6%B5%AA%E6%BC%AB%E4%B8%BB%E4%B9%89/214808" TargetMode="External"/><Relationship Id="rId7" Type="http://schemas.openxmlformats.org/officeDocument/2006/relationships/hyperlink" Target="https://baike.baidu.com/item/%E5%8E%BB%E5%AF%BB%E6%89%BE/1526057" TargetMode="External"/><Relationship Id="rId12" Type="http://schemas.openxmlformats.org/officeDocument/2006/relationships/hyperlink" Target="https://baike.baidu.com/item/%E5%B0%8F%E8%B5%84%E4%BA%A7%E9%98%B6%E7%BA%A7/636655" TargetMode="External"/><Relationship Id="rId17" Type="http://schemas.openxmlformats.org/officeDocument/2006/relationships/hyperlink" Target="https://baike.baidu.com/item/%E5%B0%8F%E6%BA%AA%E6%97%81/49736098" TargetMode="External"/><Relationship Id="rId2" Type="http://schemas.openxmlformats.org/officeDocument/2006/relationships/hyperlink" Target="https://baike.baidu.com/item/%E8%88%92%E4%BC%AF%E7%89%B9/334915" TargetMode="External"/><Relationship Id="rId16" Type="http://schemas.openxmlformats.org/officeDocument/2006/relationships/hyperlink" Target="https://baike.baidu.com/item/%E6%B0%B4%E7%A3%A8/6534192" TargetMode="External"/><Relationship Id="rId1" Type="http://schemas.openxmlformats.org/officeDocument/2006/relationships/slideLayout" Target="../slideLayouts/slideLayout7.xml"/><Relationship Id="rId6" Type="http://schemas.openxmlformats.org/officeDocument/2006/relationships/hyperlink" Target="https://baike.baidu.com/item/%E8%B5%B0%E5%90%91%E7%94%9F%E6%B4%BB/2283798" TargetMode="External"/><Relationship Id="rId11" Type="http://schemas.openxmlformats.org/officeDocument/2006/relationships/hyperlink" Target="https://baike.baidu.com/item/%E5%A5%A5%E5%9C%B0%E5%88%A9/149221" TargetMode="External"/><Relationship Id="rId5" Type="http://schemas.openxmlformats.org/officeDocument/2006/relationships/hyperlink" Target="https://baike.baidu.com/item/%E8%89%BA%E6%9C%AF%E6%AD%8C%E6%9B%B2/755917" TargetMode="External"/><Relationship Id="rId15" Type="http://schemas.openxmlformats.org/officeDocument/2006/relationships/hyperlink" Target="https://baike.baidu.com/item/%E5%94%B1%E5%90%A7/1482943" TargetMode="External"/><Relationship Id="rId10" Type="http://schemas.openxmlformats.org/officeDocument/2006/relationships/hyperlink" Target="https://baike.baidu.com/item/%E6%88%8F%E5%89%A7%E6%80%A7/5815195" TargetMode="External"/><Relationship Id="rId4" Type="http://schemas.openxmlformats.org/officeDocument/2006/relationships/hyperlink" Target="https://baike.baidu.com/item/%E5%A3%B0%E4%B9%90%E5%A5%97%E6%9B%B2/1219000" TargetMode="External"/><Relationship Id="rId9" Type="http://schemas.openxmlformats.org/officeDocument/2006/relationships/hyperlink" Target="https://baike.baidu.com/item/%E5%93%B2%E7%90%86%E6%80%A7/22621339" TargetMode="External"/><Relationship Id="rId14" Type="http://schemas.openxmlformats.org/officeDocument/2006/relationships/hyperlink" Target="https://baike.baidu.com/item/%E9%9F%B3%E4%B9%90%E4%BD%9C%E5%93%81/9678736"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baike.baidu.com/item/%E6%A0%91%E5%B9%B2/4335518" TargetMode="External"/><Relationship Id="rId2" Type="http://schemas.openxmlformats.org/officeDocument/2006/relationships/hyperlink" Target="https://baike.baidu.com/item/%E5%A4%A7%E8%B0%83/659787" TargetMode="External"/><Relationship Id="rId1" Type="http://schemas.openxmlformats.org/officeDocument/2006/relationships/slideLayout" Target="../slideLayouts/slideLayout7.xml"/><Relationship Id="rId5" Type="http://schemas.openxmlformats.org/officeDocument/2006/relationships/hyperlink" Target="https://baike.baidu.com/item/%E8%B5%A4%E6%9D%A8/9907159" TargetMode="External"/><Relationship Id="rId4" Type="http://schemas.openxmlformats.org/officeDocument/2006/relationships/hyperlink" Target="https://baike.baidu.com/item/%E4%BA%91%E9%9B%80/67054"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baike.baidu.com/item/%E7%A3%A8%E5%9D%8A%E9%87%8C/60109326" TargetMode="External"/><Relationship Id="rId13" Type="http://schemas.openxmlformats.org/officeDocument/2006/relationships/hyperlink" Target="https://baike.baidu.com/item/%E7%BF%A0%E6%9F%8F/526804" TargetMode="External"/><Relationship Id="rId3" Type="http://schemas.openxmlformats.org/officeDocument/2006/relationships/hyperlink" Target="https://baike.baidu.com/item/%E5%B8%B8%E5%BC%80/8730315" TargetMode="External"/><Relationship Id="rId7" Type="http://schemas.openxmlformats.org/officeDocument/2006/relationships/hyperlink" Target="https://baike.baidu.com/item/%E5%B0%91%E5%A6%87/10024996" TargetMode="External"/><Relationship Id="rId12" Type="http://schemas.openxmlformats.org/officeDocument/2006/relationships/hyperlink" Target="https://baike.baidu.com/item/%E5%9E%82%E6%9F%B3/3935180" TargetMode="External"/><Relationship Id="rId2" Type="http://schemas.openxmlformats.org/officeDocument/2006/relationships/hyperlink" Target="https://baike.baidu.com/item/%E4%B8%83%E5%BC%A6%E7%90%B4/16456" TargetMode="External"/><Relationship Id="rId16" Type="http://schemas.openxmlformats.org/officeDocument/2006/relationships/hyperlink" Target="https://baike.baidu.com/item/%E9%83%BD%E5%AE%89/744453" TargetMode="External"/><Relationship Id="rId1" Type="http://schemas.openxmlformats.org/officeDocument/2006/relationships/slideLayout" Target="../slideLayouts/slideLayout7.xml"/><Relationship Id="rId6" Type="http://schemas.openxmlformats.org/officeDocument/2006/relationships/hyperlink" Target="https://baike.baidu.com/item/%E7%8C%8E%E7%8B%97/5240" TargetMode="External"/><Relationship Id="rId11" Type="http://schemas.openxmlformats.org/officeDocument/2006/relationships/hyperlink" Target="https://baike.baidu.com/item/%E5%90%B9%E5%87%BA/5548304" TargetMode="External"/><Relationship Id="rId5" Type="http://schemas.openxmlformats.org/officeDocument/2006/relationships/hyperlink" Target="https://baike.baidu.com/item/%E6%A3%AE%E6%9E%97%E9%87%8C/7288854" TargetMode="External"/><Relationship Id="rId15" Type="http://schemas.openxmlformats.org/officeDocument/2006/relationships/hyperlink" Target="https://baike.baidu.com/item/%E5%A5%94%E9%A9%B0/1064" TargetMode="External"/><Relationship Id="rId10" Type="http://schemas.openxmlformats.org/officeDocument/2006/relationships/hyperlink" Target="https://baike.baidu.com/item/%E8%8F%9C%E5%9B%AD%E9%87%8C/56367293" TargetMode="External"/><Relationship Id="rId4" Type="http://schemas.openxmlformats.org/officeDocument/2006/relationships/hyperlink" Target="https://baike.baidu.com/item/%E9%B2%81%E7%89%B9%E7%90%B4/6608631" TargetMode="External"/><Relationship Id="rId9" Type="http://schemas.openxmlformats.org/officeDocument/2006/relationships/hyperlink" Target="https://baike.baidu.com/item/%E5%B0%8F%E6%9D%BE%E9%BC%A0/8485577" TargetMode="External"/><Relationship Id="rId14" Type="http://schemas.openxmlformats.org/officeDocument/2006/relationships/hyperlink" Target="https://baike.baidu.com/item/%E9%9D%92%E8%92%BF/60332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aike.baidu.com/item/%E6%89%8B%E5%B8%95/5077149" TargetMode="External"/><Relationship Id="rId7" Type="http://schemas.openxmlformats.org/officeDocument/2006/relationships/image" Target="../media/image1.PNG"/><Relationship Id="rId2" Type="http://schemas.openxmlformats.org/officeDocument/2006/relationships/hyperlink" Target="https://baike.baidu.com/item/%E5%82%AC%E7%9C%A0%E6%9B%B2/186484" TargetMode="Externa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hyperlink" Target="https://baike.baidu.com/item/%E5%A4%9C%E9%9B%BE/22614973" TargetMode="External"/><Relationship Id="rId4" Type="http://schemas.openxmlformats.org/officeDocument/2006/relationships/hyperlink" Target="https://baike.baidu.com/item/%E6%98%8E%E6%9C%88/463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7.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3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7.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36.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jpg"/><Relationship Id="rId2" Type="http://schemas.openxmlformats.org/officeDocument/2006/relationships/image" Target="../media/image87.jpg"/><Relationship Id="rId1" Type="http://schemas.openxmlformats.org/officeDocument/2006/relationships/slideLayout" Target="../slideLayouts/slideLayout7.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hyperlink" Target="https://baike.baidu.com/item/%E9%98%BF%E6%B3%A2%E7%BD%97/22709" TargetMode="External"/><Relationship Id="rId3" Type="http://schemas.openxmlformats.org/officeDocument/2006/relationships/hyperlink" Target="https://baike.baidu.com/item/%E5%B8%8C%E8%85%8A%E7%A5%9E%E8%AF%9D/63444" TargetMode="External"/><Relationship Id="rId7" Type="http://schemas.openxmlformats.org/officeDocument/2006/relationships/hyperlink" Target="https://baike.baidu.com/item/%E5%B8%8C%E8%85%8A%E6%96%87%E5%8C%96/12764203" TargetMode="External"/><Relationship Id="rId2" Type="http://schemas.openxmlformats.org/officeDocument/2006/relationships/hyperlink" Target="https://baike.baidu.com/item/%E5%A5%A5%E7%BB%B4%E5%BE%B7/1574090" TargetMode="External"/><Relationship Id="rId1" Type="http://schemas.openxmlformats.org/officeDocument/2006/relationships/slideLayout" Target="../slideLayouts/slideLayout7.xml"/><Relationship Id="rId6" Type="http://schemas.openxmlformats.org/officeDocument/2006/relationships/hyperlink" Target="https://baike.baidu.com/item/%E5%BC%80%E5%9B%BD%E7%9A%87%E5%B8%9D/7304755" TargetMode="External"/><Relationship Id="rId5" Type="http://schemas.openxmlformats.org/officeDocument/2006/relationships/hyperlink" Target="https://baike.baidu.com/item/%E7%BD%97%E9%A9%AC%E5%B8%9D%E5%9B%BD/3059" TargetMode="External"/><Relationship Id="rId4" Type="http://schemas.openxmlformats.org/officeDocument/2006/relationships/hyperlink" Target="https://baike.baidu.com/item/%E7%BD%97%E9%A9%AC%E7%9A%87%E5%B8%9D/416182" TargetMode="External"/><Relationship Id="rId9" Type="http://schemas.openxmlformats.org/officeDocument/2006/relationships/image" Target="../media/image98.jpeg"/></Relationships>
</file>

<file path=ppt/slides/_rels/slide4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1.jpg"/></Relationships>
</file>

<file path=ppt/slides/_rels/slide4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7.xml"/><Relationship Id="rId5" Type="http://schemas.openxmlformats.org/officeDocument/2006/relationships/image" Target="../media/image105.jpg"/><Relationship Id="rId4" Type="http://schemas.openxmlformats.org/officeDocument/2006/relationships/image" Target="../media/image104.jpg"/></Relationships>
</file>

<file path=ppt/slides/_rels/slide44.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7.JP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57.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135.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3.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7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JPG"/><Relationship Id="rId1" Type="http://schemas.openxmlformats.org/officeDocument/2006/relationships/slideLayout" Target="../slideLayouts/slideLayout7.xml"/><Relationship Id="rId5" Type="http://schemas.openxmlformats.org/officeDocument/2006/relationships/image" Target="../media/image147.JPG"/><Relationship Id="rId4" Type="http://schemas.openxmlformats.org/officeDocument/2006/relationships/image" Target="../media/image146.JPG"/></Relationships>
</file>

<file path=ppt/slides/_rels/slide71.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7.xml"/><Relationship Id="rId4" Type="http://schemas.openxmlformats.org/officeDocument/2006/relationships/image" Target="../media/image150.jpeg"/></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4.png"/><Relationship Id="rId4" Type="http://schemas.openxmlformats.org/officeDocument/2006/relationships/image" Target="../media/image153.png"/></Relationships>
</file>

<file path=ppt/slides/_rels/slide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79.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7.xml"/><Relationship Id="rId4" Type="http://schemas.openxmlformats.org/officeDocument/2006/relationships/image" Target="../media/image160.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80.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6.jpg"/></Relationships>
</file>

<file path=ppt/slides/_rels/slide86.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7.xml"/><Relationship Id="rId5" Type="http://schemas.openxmlformats.org/officeDocument/2006/relationships/image" Target="../media/image170.JPG"/><Relationship Id="rId4" Type="http://schemas.openxmlformats.org/officeDocument/2006/relationships/image" Target="../media/image169.JPG"/></Relationships>
</file>

<file path=ppt/slides/_rels/slide87.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JPG"/><Relationship Id="rId1" Type="http://schemas.openxmlformats.org/officeDocument/2006/relationships/slideLayout" Target="../slideLayouts/slideLayout7.xml"/><Relationship Id="rId5" Type="http://schemas.openxmlformats.org/officeDocument/2006/relationships/image" Target="../media/image174.JPG"/><Relationship Id="rId4" Type="http://schemas.openxmlformats.org/officeDocument/2006/relationships/image" Target="../media/image17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599B7A-BA67-5F3B-AC76-43096BA33F6A}"/>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917405" y="777709"/>
            <a:ext cx="3838713" cy="2274733"/>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111" y="1111170"/>
            <a:ext cx="897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260D6457-FB3F-B7A9-AD72-3994540337FC}"/>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2899" b="-1"/>
          <a:stretch/>
        </p:blipFill>
        <p:spPr>
          <a:xfrm>
            <a:off x="5181826" y="643467"/>
            <a:ext cx="3781623" cy="2543217"/>
          </a:xfrm>
          <a:prstGeom prst="rect">
            <a:avLst/>
          </a:prstGeom>
        </p:spPr>
      </p:pic>
      <p:cxnSp>
        <p:nvCxnSpPr>
          <p:cNvPr id="22" name="Straight Connector 2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9959"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70896"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3A090F10-5848-5DAC-7742-6B4D4E2E10AA}"/>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1855808" y="3671316"/>
            <a:ext cx="1961906" cy="25458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F0F18A6B-2FCD-F473-B56A-18352FAF8038}"/>
              </a:ext>
            </a:extLst>
          </p:cNvPr>
          <p:cNvPicPr>
            <a:picLocks noChangeAspect="1"/>
          </p:cNvPicPr>
          <p:nvPr/>
        </p:nvPicPr>
        <p:blipFill>
          <a:blip r:embed="rId5"/>
          <a:stretch>
            <a:fillRect/>
          </a:stretch>
        </p:blipFill>
        <p:spPr>
          <a:xfrm>
            <a:off x="6076785" y="3671316"/>
            <a:ext cx="1991705" cy="2553469"/>
          </a:xfrm>
          <a:prstGeom prst="rect">
            <a:avLst/>
          </a:prstGeom>
        </p:spPr>
      </p:pic>
    </p:spTree>
    <p:extLst>
      <p:ext uri="{BB962C8B-B14F-4D97-AF65-F5344CB8AC3E}">
        <p14:creationId xmlns:p14="http://schemas.microsoft.com/office/powerpoint/2010/main" val="254865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fik 28" descr="Ein Bild, das drinnen, Person, dunkel enthält.&#10;&#10;Automatisch generierte Beschreibung">
            <a:extLst>
              <a:ext uri="{FF2B5EF4-FFF2-40B4-BE49-F238E27FC236}">
                <a16:creationId xmlns:a16="http://schemas.microsoft.com/office/drawing/2014/main" id="{D4CC8331-F015-F660-55E9-CC39A5B7F8A8}"/>
              </a:ext>
            </a:extLst>
          </p:cNvPr>
          <p:cNvPicPr>
            <a:picLocks noChangeAspect="1"/>
          </p:cNvPicPr>
          <p:nvPr/>
        </p:nvPicPr>
        <p:blipFill rotWithShape="1">
          <a:blip r:embed="rId2">
            <a:extLst>
              <a:ext uri="{28A0092B-C50C-407E-A947-70E740481C1C}">
                <a14:useLocalDpi xmlns:a14="http://schemas.microsoft.com/office/drawing/2010/main" val="0"/>
              </a:ext>
            </a:extLst>
          </a:blip>
          <a:srcRect t="25461" r="-4" b="4987"/>
          <a:stretch/>
        </p:blipFill>
        <p:spPr>
          <a:xfrm>
            <a:off x="20" y="10"/>
            <a:ext cx="3252449" cy="3388883"/>
          </a:xfrm>
          <a:prstGeom prst="rect">
            <a:avLst/>
          </a:prstGeom>
        </p:spPr>
      </p:pic>
      <p:pic>
        <p:nvPicPr>
          <p:cNvPr id="20" name="Grafik 19" descr="Ein Bild, das Person, Frau, stehend, Kamin enthält.&#10;&#10;Automatisch generierte Beschreibung">
            <a:extLst>
              <a:ext uri="{FF2B5EF4-FFF2-40B4-BE49-F238E27FC236}">
                <a16:creationId xmlns:a16="http://schemas.microsoft.com/office/drawing/2014/main" id="{93115C8F-4F4B-931A-2B3A-FC32E86CD308}"/>
              </a:ext>
            </a:extLst>
          </p:cNvPr>
          <p:cNvPicPr>
            <a:picLocks noChangeAspect="1"/>
          </p:cNvPicPr>
          <p:nvPr/>
        </p:nvPicPr>
        <p:blipFill rotWithShape="1">
          <a:blip r:embed="rId3">
            <a:extLst>
              <a:ext uri="{28A0092B-C50C-407E-A947-70E740481C1C}">
                <a14:useLocalDpi xmlns:a14="http://schemas.microsoft.com/office/drawing/2010/main" val="0"/>
              </a:ext>
            </a:extLst>
          </a:blip>
          <a:srcRect t="31275" r="-2" b="-2"/>
          <a:stretch/>
        </p:blipFill>
        <p:spPr>
          <a:xfrm>
            <a:off x="3326764" y="10"/>
            <a:ext cx="3261413" cy="3383270"/>
          </a:xfrm>
          <a:prstGeom prst="rect">
            <a:avLst/>
          </a:prstGeom>
        </p:spPr>
      </p:pic>
      <p:pic>
        <p:nvPicPr>
          <p:cNvPr id="31" name="Grafik 30" descr="Ein Bild, das Wand, drinnen, Fenster enthält.&#10;&#10;Automatisch generierte Beschreibung">
            <a:extLst>
              <a:ext uri="{FF2B5EF4-FFF2-40B4-BE49-F238E27FC236}">
                <a16:creationId xmlns:a16="http://schemas.microsoft.com/office/drawing/2014/main" id="{05AC761A-A859-D068-2BBA-837B991B2D76}"/>
              </a:ext>
            </a:extLst>
          </p:cNvPr>
          <p:cNvPicPr>
            <a:picLocks noChangeAspect="1"/>
          </p:cNvPicPr>
          <p:nvPr/>
        </p:nvPicPr>
        <p:blipFill rotWithShape="1">
          <a:blip r:embed="rId4">
            <a:extLst>
              <a:ext uri="{28A0092B-C50C-407E-A947-70E740481C1C}">
                <a14:useLocalDpi xmlns:a14="http://schemas.microsoft.com/office/drawing/2010/main" val="0"/>
              </a:ext>
            </a:extLst>
          </a:blip>
          <a:srcRect r="35828" b="-3"/>
          <a:stretch/>
        </p:blipFill>
        <p:spPr>
          <a:xfrm>
            <a:off x="6653530" y="10"/>
            <a:ext cx="3252469" cy="3383270"/>
          </a:xfrm>
          <a:prstGeom prst="rect">
            <a:avLst/>
          </a:prstGeom>
        </p:spPr>
      </p:pic>
      <p:pic>
        <p:nvPicPr>
          <p:cNvPr id="27" name="Grafik 26" descr="Ein Bild, das Person, stehend enthält.&#10;&#10;Automatisch generierte Beschreibung">
            <a:extLst>
              <a:ext uri="{FF2B5EF4-FFF2-40B4-BE49-F238E27FC236}">
                <a16:creationId xmlns:a16="http://schemas.microsoft.com/office/drawing/2014/main" id="{E503E80E-62AB-832B-4B71-D8EA66EF5877}"/>
              </a:ext>
            </a:extLst>
          </p:cNvPr>
          <p:cNvPicPr>
            <a:picLocks noChangeAspect="1"/>
          </p:cNvPicPr>
          <p:nvPr/>
        </p:nvPicPr>
        <p:blipFill rotWithShape="1">
          <a:blip r:embed="rId5">
            <a:extLst>
              <a:ext uri="{28A0092B-C50C-407E-A947-70E740481C1C}">
                <a14:useLocalDpi xmlns:a14="http://schemas.microsoft.com/office/drawing/2010/main" val="0"/>
              </a:ext>
            </a:extLst>
          </a:blip>
          <a:srcRect l="31547" r="4388" b="-4"/>
          <a:stretch/>
        </p:blipFill>
        <p:spPr>
          <a:xfrm>
            <a:off x="20" y="3469102"/>
            <a:ext cx="3252449" cy="3388893"/>
          </a:xfrm>
          <a:prstGeom prst="rect">
            <a:avLst/>
          </a:prstGeom>
        </p:spPr>
      </p:pic>
      <p:pic>
        <p:nvPicPr>
          <p:cNvPr id="22" name="Grafik 21" descr="Ein Bild, das Fenster, Person, Personen enthält.&#10;&#10;Automatisch generierte Beschreibung">
            <a:extLst>
              <a:ext uri="{FF2B5EF4-FFF2-40B4-BE49-F238E27FC236}">
                <a16:creationId xmlns:a16="http://schemas.microsoft.com/office/drawing/2014/main" id="{CC37F998-304E-D25E-6AC7-9E79935A102E}"/>
              </a:ext>
            </a:extLst>
          </p:cNvPr>
          <p:cNvPicPr>
            <a:picLocks noChangeAspect="1"/>
          </p:cNvPicPr>
          <p:nvPr/>
        </p:nvPicPr>
        <p:blipFill rotWithShape="1">
          <a:blip r:embed="rId6">
            <a:extLst>
              <a:ext uri="{28A0092B-C50C-407E-A947-70E740481C1C}">
                <a14:useLocalDpi xmlns:a14="http://schemas.microsoft.com/office/drawing/2010/main" val="0"/>
              </a:ext>
            </a:extLst>
          </a:blip>
          <a:srcRect l="35656" r="-4" b="-4"/>
          <a:stretch/>
        </p:blipFill>
        <p:spPr>
          <a:xfrm>
            <a:off x="3326764" y="3469102"/>
            <a:ext cx="3261413" cy="3383280"/>
          </a:xfrm>
          <a:prstGeom prst="rect">
            <a:avLst/>
          </a:prstGeom>
        </p:spPr>
      </p:pic>
      <p:pic>
        <p:nvPicPr>
          <p:cNvPr id="25" name="Grafik 24" descr="Ein Bild, das Person enthält.&#10;&#10;Automatisch generierte Beschreibung">
            <a:extLst>
              <a:ext uri="{FF2B5EF4-FFF2-40B4-BE49-F238E27FC236}">
                <a16:creationId xmlns:a16="http://schemas.microsoft.com/office/drawing/2014/main" id="{D5437370-4756-3F4B-C44C-6B3599A6304B}"/>
              </a:ext>
            </a:extLst>
          </p:cNvPr>
          <p:cNvPicPr>
            <a:picLocks noChangeAspect="1"/>
          </p:cNvPicPr>
          <p:nvPr/>
        </p:nvPicPr>
        <p:blipFill rotWithShape="1">
          <a:blip r:embed="rId7">
            <a:extLst>
              <a:ext uri="{28A0092B-C50C-407E-A947-70E740481C1C}">
                <a14:useLocalDpi xmlns:a14="http://schemas.microsoft.com/office/drawing/2010/main" val="0"/>
              </a:ext>
            </a:extLst>
          </a:blip>
          <a:srcRect l="36115" r="-4" b="-4"/>
          <a:stretch/>
        </p:blipFill>
        <p:spPr>
          <a:xfrm>
            <a:off x="6662472" y="3469102"/>
            <a:ext cx="3243528" cy="3388893"/>
          </a:xfrm>
          <a:prstGeom prst="rect">
            <a:avLst/>
          </a:prstGeom>
        </p:spPr>
      </p:pic>
    </p:spTree>
    <p:extLst>
      <p:ext uri="{BB962C8B-B14F-4D97-AF65-F5344CB8AC3E}">
        <p14:creationId xmlns:p14="http://schemas.microsoft.com/office/powerpoint/2010/main" val="45373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drinnen, Fenster, stehend enthält.&#10;&#10;Automatisch generierte Beschreibung">
            <a:extLst>
              <a:ext uri="{FF2B5EF4-FFF2-40B4-BE49-F238E27FC236}">
                <a16:creationId xmlns:a16="http://schemas.microsoft.com/office/drawing/2014/main" id="{05724779-43A0-A523-EFEE-881A50B76816}"/>
              </a:ext>
            </a:extLst>
          </p:cNvPr>
          <p:cNvPicPr>
            <a:picLocks noChangeAspect="1"/>
          </p:cNvPicPr>
          <p:nvPr/>
        </p:nvPicPr>
        <p:blipFill rotWithShape="1">
          <a:blip r:embed="rId2">
            <a:extLst>
              <a:ext uri="{28A0092B-C50C-407E-A947-70E740481C1C}">
                <a14:useLocalDpi xmlns:a14="http://schemas.microsoft.com/office/drawing/2010/main" val="0"/>
              </a:ext>
            </a:extLst>
          </a:blip>
          <a:srcRect r="35935" b="-4"/>
          <a:stretch/>
        </p:blipFill>
        <p:spPr>
          <a:xfrm>
            <a:off x="20" y="10"/>
            <a:ext cx="3252449" cy="3388883"/>
          </a:xfrm>
          <a:prstGeom prst="rect">
            <a:avLst/>
          </a:prstGeom>
        </p:spPr>
      </p:pic>
      <p:pic>
        <p:nvPicPr>
          <p:cNvPr id="22" name="Grafik 21" descr="Ein Bild, das Frau, Person, Tänzer enthält.&#10;&#10;Automatisch generierte Beschreibung">
            <a:extLst>
              <a:ext uri="{FF2B5EF4-FFF2-40B4-BE49-F238E27FC236}">
                <a16:creationId xmlns:a16="http://schemas.microsoft.com/office/drawing/2014/main" id="{EEDB90EB-ACC1-680A-EB23-42419EAA8788}"/>
              </a:ext>
            </a:extLst>
          </p:cNvPr>
          <p:cNvPicPr>
            <a:picLocks noChangeAspect="1"/>
          </p:cNvPicPr>
          <p:nvPr/>
        </p:nvPicPr>
        <p:blipFill rotWithShape="1">
          <a:blip r:embed="rId3">
            <a:extLst>
              <a:ext uri="{28A0092B-C50C-407E-A947-70E740481C1C}">
                <a14:useLocalDpi xmlns:a14="http://schemas.microsoft.com/office/drawing/2010/main" val="0"/>
              </a:ext>
            </a:extLst>
          </a:blip>
          <a:srcRect l="31711" r="3941" b="-3"/>
          <a:stretch/>
        </p:blipFill>
        <p:spPr>
          <a:xfrm>
            <a:off x="3326764" y="10"/>
            <a:ext cx="3261413" cy="3383270"/>
          </a:xfrm>
          <a:prstGeom prst="rect">
            <a:avLst/>
          </a:prstGeom>
        </p:spPr>
      </p:pic>
      <p:pic>
        <p:nvPicPr>
          <p:cNvPr id="17" name="Grafik 16" descr="Ein Bild, das Natur, Feuer, Person, Kamin enthält.&#10;&#10;Automatisch generierte Beschreibung">
            <a:extLst>
              <a:ext uri="{FF2B5EF4-FFF2-40B4-BE49-F238E27FC236}">
                <a16:creationId xmlns:a16="http://schemas.microsoft.com/office/drawing/2014/main" id="{65136459-46E4-AECF-D610-4A52082B603F}"/>
              </a:ext>
            </a:extLst>
          </p:cNvPr>
          <p:cNvPicPr>
            <a:picLocks noChangeAspect="1"/>
          </p:cNvPicPr>
          <p:nvPr/>
        </p:nvPicPr>
        <p:blipFill rotWithShape="1">
          <a:blip r:embed="rId4">
            <a:extLst>
              <a:ext uri="{28A0092B-C50C-407E-A947-70E740481C1C}">
                <a14:useLocalDpi xmlns:a14="http://schemas.microsoft.com/office/drawing/2010/main" val="0"/>
              </a:ext>
            </a:extLst>
          </a:blip>
          <a:srcRect l="18321" r="17508" b="-3"/>
          <a:stretch/>
        </p:blipFill>
        <p:spPr>
          <a:xfrm>
            <a:off x="6653530" y="10"/>
            <a:ext cx="3252469" cy="3383270"/>
          </a:xfrm>
          <a:prstGeom prst="rect">
            <a:avLst/>
          </a:prstGeom>
        </p:spPr>
      </p:pic>
      <p:pic>
        <p:nvPicPr>
          <p:cNvPr id="20" name="Grafik 19" descr="Ein Bild, das dunkel, Vorhang enthält.&#10;&#10;Automatisch generierte Beschreibung">
            <a:extLst>
              <a:ext uri="{FF2B5EF4-FFF2-40B4-BE49-F238E27FC236}">
                <a16:creationId xmlns:a16="http://schemas.microsoft.com/office/drawing/2014/main" id="{839F6A1F-E9AB-0533-000D-5EB45CC579E2}"/>
              </a:ext>
            </a:extLst>
          </p:cNvPr>
          <p:cNvPicPr>
            <a:picLocks noChangeAspect="1"/>
          </p:cNvPicPr>
          <p:nvPr/>
        </p:nvPicPr>
        <p:blipFill rotWithShape="1">
          <a:blip r:embed="rId5">
            <a:extLst>
              <a:ext uri="{28A0092B-C50C-407E-A947-70E740481C1C}">
                <a14:useLocalDpi xmlns:a14="http://schemas.microsoft.com/office/drawing/2010/main" val="0"/>
              </a:ext>
            </a:extLst>
          </a:blip>
          <a:srcRect l="22590" r="13345" b="-4"/>
          <a:stretch/>
        </p:blipFill>
        <p:spPr>
          <a:xfrm>
            <a:off x="20" y="3469102"/>
            <a:ext cx="3252449" cy="3388893"/>
          </a:xfrm>
          <a:prstGeom prst="rect">
            <a:avLst/>
          </a:prstGeom>
        </p:spPr>
      </p:pic>
      <p:pic>
        <p:nvPicPr>
          <p:cNvPr id="24" name="Grafik 23" descr="Ein Bild, das drinnen, Fenster enthält.&#10;&#10;Automatisch generierte Beschreibung">
            <a:extLst>
              <a:ext uri="{FF2B5EF4-FFF2-40B4-BE49-F238E27FC236}">
                <a16:creationId xmlns:a16="http://schemas.microsoft.com/office/drawing/2014/main" id="{845CDBF7-A2B3-9AF6-7507-2C317AE5B378}"/>
              </a:ext>
            </a:extLst>
          </p:cNvPr>
          <p:cNvPicPr>
            <a:picLocks noChangeAspect="1"/>
          </p:cNvPicPr>
          <p:nvPr/>
        </p:nvPicPr>
        <p:blipFill rotWithShape="1">
          <a:blip r:embed="rId6">
            <a:extLst>
              <a:ext uri="{28A0092B-C50C-407E-A947-70E740481C1C}">
                <a14:useLocalDpi xmlns:a14="http://schemas.microsoft.com/office/drawing/2010/main" val="0"/>
              </a:ext>
            </a:extLst>
          </a:blip>
          <a:srcRect l="6994" r="28658" b="-4"/>
          <a:stretch/>
        </p:blipFill>
        <p:spPr>
          <a:xfrm>
            <a:off x="3326764" y="3469102"/>
            <a:ext cx="3261413" cy="3383280"/>
          </a:xfrm>
          <a:prstGeom prst="rect">
            <a:avLst/>
          </a:prstGeom>
        </p:spPr>
      </p:pic>
      <p:pic>
        <p:nvPicPr>
          <p:cNvPr id="26" name="Grafik 25" descr="Ein Bild, das Wand, Person enthält.&#10;&#10;Automatisch generierte Beschreibung">
            <a:extLst>
              <a:ext uri="{FF2B5EF4-FFF2-40B4-BE49-F238E27FC236}">
                <a16:creationId xmlns:a16="http://schemas.microsoft.com/office/drawing/2014/main" id="{6544384B-E3FC-B407-D971-3791856FE817}"/>
              </a:ext>
            </a:extLst>
          </p:cNvPr>
          <p:cNvPicPr>
            <a:picLocks noChangeAspect="1"/>
          </p:cNvPicPr>
          <p:nvPr/>
        </p:nvPicPr>
        <p:blipFill rotWithShape="1">
          <a:blip r:embed="rId7">
            <a:extLst>
              <a:ext uri="{28A0092B-C50C-407E-A947-70E740481C1C}">
                <a14:useLocalDpi xmlns:a14="http://schemas.microsoft.com/office/drawing/2010/main" val="0"/>
              </a:ext>
            </a:extLst>
          </a:blip>
          <a:srcRect l="34374" r="1737" b="-4"/>
          <a:stretch/>
        </p:blipFill>
        <p:spPr>
          <a:xfrm>
            <a:off x="6662472" y="3469102"/>
            <a:ext cx="3243528" cy="3388893"/>
          </a:xfrm>
          <a:prstGeom prst="rect">
            <a:avLst/>
          </a:prstGeom>
        </p:spPr>
      </p:pic>
    </p:spTree>
    <p:extLst>
      <p:ext uri="{BB962C8B-B14F-4D97-AF65-F5344CB8AC3E}">
        <p14:creationId xmlns:p14="http://schemas.microsoft.com/office/powerpoint/2010/main" val="520461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Wand, drinnen, stehend enthält.&#10;&#10;Automatisch generierte Beschreibung">
            <a:extLst>
              <a:ext uri="{FF2B5EF4-FFF2-40B4-BE49-F238E27FC236}">
                <a16:creationId xmlns:a16="http://schemas.microsoft.com/office/drawing/2014/main" id="{54E0E311-295D-A71D-4BBB-ED8E08BE3EDF}"/>
              </a:ext>
            </a:extLst>
          </p:cNvPr>
          <p:cNvPicPr>
            <a:picLocks noChangeAspect="1"/>
          </p:cNvPicPr>
          <p:nvPr/>
        </p:nvPicPr>
        <p:blipFill rotWithShape="1">
          <a:blip r:embed="rId2">
            <a:extLst>
              <a:ext uri="{28A0092B-C50C-407E-A947-70E740481C1C}">
                <a14:useLocalDpi xmlns:a14="http://schemas.microsoft.com/office/drawing/2010/main" val="0"/>
              </a:ext>
            </a:extLst>
          </a:blip>
          <a:srcRect l="1220" r="34715" b="-4"/>
          <a:stretch/>
        </p:blipFill>
        <p:spPr>
          <a:xfrm>
            <a:off x="20" y="10"/>
            <a:ext cx="3252449" cy="3388883"/>
          </a:xfrm>
          <a:prstGeom prst="rect">
            <a:avLst/>
          </a:prstGeom>
        </p:spPr>
      </p:pic>
      <p:pic>
        <p:nvPicPr>
          <p:cNvPr id="9" name="Grafik 8" descr="Ein Bild, das Wand, drinnen, Person enthält.&#10;&#10;Automatisch generierte Beschreibung">
            <a:extLst>
              <a:ext uri="{FF2B5EF4-FFF2-40B4-BE49-F238E27FC236}">
                <a16:creationId xmlns:a16="http://schemas.microsoft.com/office/drawing/2014/main" id="{0B5BCD7C-809C-6085-A466-3DC9B16574F4}"/>
              </a:ext>
            </a:extLst>
          </p:cNvPr>
          <p:cNvPicPr>
            <a:picLocks noChangeAspect="1"/>
          </p:cNvPicPr>
          <p:nvPr/>
        </p:nvPicPr>
        <p:blipFill rotWithShape="1">
          <a:blip r:embed="rId3">
            <a:extLst>
              <a:ext uri="{28A0092B-C50C-407E-A947-70E740481C1C}">
                <a14:useLocalDpi xmlns:a14="http://schemas.microsoft.com/office/drawing/2010/main" val="0"/>
              </a:ext>
            </a:extLst>
          </a:blip>
          <a:srcRect l="6350" r="29302" b="-3"/>
          <a:stretch/>
        </p:blipFill>
        <p:spPr>
          <a:xfrm>
            <a:off x="3326764" y="10"/>
            <a:ext cx="3261413" cy="3383270"/>
          </a:xfrm>
          <a:prstGeom prst="rect">
            <a:avLst/>
          </a:prstGeom>
        </p:spPr>
      </p:pic>
      <p:pic>
        <p:nvPicPr>
          <p:cNvPr id="3" name="Grafik 2" descr="Ein Bild, das Wand, drinnen enthält.&#10;&#10;Automatisch generierte Beschreibung">
            <a:extLst>
              <a:ext uri="{FF2B5EF4-FFF2-40B4-BE49-F238E27FC236}">
                <a16:creationId xmlns:a16="http://schemas.microsoft.com/office/drawing/2014/main" id="{D1298300-A81E-7788-23E3-17649FB4EDF4}"/>
              </a:ext>
            </a:extLst>
          </p:cNvPr>
          <p:cNvPicPr>
            <a:picLocks noChangeAspect="1"/>
          </p:cNvPicPr>
          <p:nvPr/>
        </p:nvPicPr>
        <p:blipFill rotWithShape="1">
          <a:blip r:embed="rId4">
            <a:extLst>
              <a:ext uri="{28A0092B-C50C-407E-A947-70E740481C1C}">
                <a14:useLocalDpi xmlns:a14="http://schemas.microsoft.com/office/drawing/2010/main" val="0"/>
              </a:ext>
            </a:extLst>
          </a:blip>
          <a:srcRect l="25398" r="10431" b="-3"/>
          <a:stretch/>
        </p:blipFill>
        <p:spPr>
          <a:xfrm>
            <a:off x="6653530" y="10"/>
            <a:ext cx="3252469" cy="3383270"/>
          </a:xfrm>
          <a:prstGeom prst="rect">
            <a:avLst/>
          </a:prstGeom>
        </p:spPr>
      </p:pic>
      <p:pic>
        <p:nvPicPr>
          <p:cNvPr id="13" name="Grafik 12" descr="Ein Bild, das Wand, drinnen, dunkel enthält.&#10;&#10;Automatisch generierte Beschreibung">
            <a:extLst>
              <a:ext uri="{FF2B5EF4-FFF2-40B4-BE49-F238E27FC236}">
                <a16:creationId xmlns:a16="http://schemas.microsoft.com/office/drawing/2014/main" id="{0F0150A5-18CB-2DC6-E558-DA57AECCCE64}"/>
              </a:ext>
            </a:extLst>
          </p:cNvPr>
          <p:cNvPicPr>
            <a:picLocks noChangeAspect="1"/>
          </p:cNvPicPr>
          <p:nvPr/>
        </p:nvPicPr>
        <p:blipFill rotWithShape="1">
          <a:blip r:embed="rId5">
            <a:extLst>
              <a:ext uri="{28A0092B-C50C-407E-A947-70E740481C1C}">
                <a14:useLocalDpi xmlns:a14="http://schemas.microsoft.com/office/drawing/2010/main" val="0"/>
              </a:ext>
            </a:extLst>
          </a:blip>
          <a:srcRect l="24537" r="11398" b="-4"/>
          <a:stretch/>
        </p:blipFill>
        <p:spPr>
          <a:xfrm>
            <a:off x="20" y="3469102"/>
            <a:ext cx="3252449" cy="3388893"/>
          </a:xfrm>
          <a:prstGeom prst="rect">
            <a:avLst/>
          </a:prstGeom>
        </p:spPr>
      </p:pic>
      <p:pic>
        <p:nvPicPr>
          <p:cNvPr id="11" name="Grafik 10" descr="Ein Bild, das Wand, drinnen, Person enthält.&#10;&#10;Automatisch generierte Beschreibung">
            <a:extLst>
              <a:ext uri="{FF2B5EF4-FFF2-40B4-BE49-F238E27FC236}">
                <a16:creationId xmlns:a16="http://schemas.microsoft.com/office/drawing/2014/main" id="{276D1687-B7B2-2761-DA62-A471D0DD883A}"/>
              </a:ext>
            </a:extLst>
          </p:cNvPr>
          <p:cNvPicPr>
            <a:picLocks noChangeAspect="1"/>
          </p:cNvPicPr>
          <p:nvPr/>
        </p:nvPicPr>
        <p:blipFill rotWithShape="1">
          <a:blip r:embed="rId6">
            <a:extLst>
              <a:ext uri="{28A0092B-C50C-407E-A947-70E740481C1C}">
                <a14:useLocalDpi xmlns:a14="http://schemas.microsoft.com/office/drawing/2010/main" val="0"/>
              </a:ext>
            </a:extLst>
          </a:blip>
          <a:srcRect l="9394" r="26258" b="-4"/>
          <a:stretch/>
        </p:blipFill>
        <p:spPr>
          <a:xfrm>
            <a:off x="3326764" y="3469102"/>
            <a:ext cx="3261413" cy="3383280"/>
          </a:xfrm>
          <a:prstGeom prst="rect">
            <a:avLst/>
          </a:prstGeom>
        </p:spPr>
      </p:pic>
      <p:pic>
        <p:nvPicPr>
          <p:cNvPr id="5" name="Grafik 4" descr="Ein Bild, das Wand, drinnen enthält.&#10;&#10;Automatisch generierte Beschreibung">
            <a:extLst>
              <a:ext uri="{FF2B5EF4-FFF2-40B4-BE49-F238E27FC236}">
                <a16:creationId xmlns:a16="http://schemas.microsoft.com/office/drawing/2014/main" id="{22AFC448-5159-CF27-33CD-AA0FE1039A64}"/>
              </a:ext>
            </a:extLst>
          </p:cNvPr>
          <p:cNvPicPr>
            <a:picLocks noChangeAspect="1"/>
          </p:cNvPicPr>
          <p:nvPr/>
        </p:nvPicPr>
        <p:blipFill rotWithShape="1">
          <a:blip r:embed="rId7">
            <a:extLst>
              <a:ext uri="{28A0092B-C50C-407E-A947-70E740481C1C}">
                <a14:useLocalDpi xmlns:a14="http://schemas.microsoft.com/office/drawing/2010/main" val="0"/>
              </a:ext>
            </a:extLst>
          </a:blip>
          <a:srcRect t="27548" b="2711"/>
          <a:stretch/>
        </p:blipFill>
        <p:spPr>
          <a:xfrm>
            <a:off x="6662472" y="3469102"/>
            <a:ext cx="3243528" cy="3388893"/>
          </a:xfrm>
          <a:prstGeom prst="rect">
            <a:avLst/>
          </a:prstGeom>
        </p:spPr>
      </p:pic>
    </p:spTree>
    <p:extLst>
      <p:ext uri="{BB962C8B-B14F-4D97-AF65-F5344CB8AC3E}">
        <p14:creationId xmlns:p14="http://schemas.microsoft.com/office/powerpoint/2010/main" val="3809751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7171194"/>
          </a:xfrm>
          <a:prstGeom prst="rect">
            <a:avLst/>
          </a:prstGeom>
          <a:noFill/>
        </p:spPr>
        <p:txBody>
          <a:bodyPr wrap="square">
            <a:spAutoFit/>
          </a:bodyPr>
          <a:lstStyle/>
          <a:p>
            <a:pPr algn="l"/>
            <a:r>
              <a:rPr lang="zh-CN" altLang="en-US" sz="1000" b="0" i="0" dirty="0">
                <a:solidFill>
                  <a:srgbClr val="354875"/>
                </a:solidFill>
                <a:effectLst/>
                <a:latin typeface="AustinText"/>
              </a:rPr>
              <a:t>史前</a:t>
            </a:r>
            <a:br>
              <a:rPr lang="zh-CN" altLang="en-US" sz="1000" dirty="0"/>
            </a:br>
            <a:r>
              <a:rPr lang="zh-CN" altLang="en-US" sz="1000" b="0" i="0" dirty="0">
                <a:solidFill>
                  <a:srgbClr val="354875"/>
                </a:solidFill>
                <a:effectLst/>
                <a:latin typeface="AustinText"/>
              </a:rPr>
              <a:t>伊阿宋与阿尔戈英雄</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他的战友，以他们的船阿尔戈号命名</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一起去黑海的科尔基斯夺取金羊毛。只有在（最不可能的）杰森成功的情况下，他的继叔珀利阿斯才会同意放弃他应有的约尔科斯王位。在科尔基斯，伊阿宋和国王的女儿美黛坠入爱河。在 </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的帮助下，</a:t>
            </a:r>
            <a:r>
              <a:rPr lang="en-US" altLang="zh-CN" sz="1000" b="0" i="0" dirty="0">
                <a:solidFill>
                  <a:srgbClr val="354875"/>
                </a:solidFill>
                <a:effectLst/>
                <a:latin typeface="AustinText"/>
              </a:rPr>
              <a:t>Jason </a:t>
            </a:r>
            <a:r>
              <a:rPr lang="zh-CN" altLang="en-US" sz="1000" b="0" i="0" dirty="0">
                <a:solidFill>
                  <a:srgbClr val="354875"/>
                </a:solidFill>
                <a:effectLst/>
                <a:latin typeface="AustinText"/>
              </a:rPr>
              <a:t>设法从她父亲的财产中偷走了羊毛。如果不是美黛杀害了她的弟弟并肢解了他的尸体，以迫使她的追捕者收集散落在海中的尸体部分，从而能够逃脱，那么两人随后的逃亡就不会成功。回到希腊后，杰森得知珀利阿斯指责他的父亲在阿尔戈沉没一事上撒谎。被逼死。为了惩罚 </a:t>
            </a:r>
            <a:r>
              <a:rPr lang="en-US" altLang="zh-CN" sz="1000" b="0" i="0" dirty="0">
                <a:solidFill>
                  <a:srgbClr val="354875"/>
                </a:solidFill>
                <a:effectLst/>
                <a:latin typeface="AustinText"/>
              </a:rPr>
              <a:t>Pelias</a:t>
            </a:r>
            <a:r>
              <a:rPr lang="zh-CN" altLang="en-US" sz="1000" b="0" i="0" dirty="0">
                <a:solidFill>
                  <a:srgbClr val="354875"/>
                </a:solidFill>
                <a:effectLst/>
                <a:latin typeface="AustinText"/>
              </a:rPr>
              <a:t>，</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引诱他的女儿们杀害并烹煮他，以期通过魔法使他恢复活力。在 </a:t>
            </a:r>
            <a:r>
              <a:rPr lang="en-US" altLang="zh-CN" sz="1000" b="0" i="0" dirty="0">
                <a:solidFill>
                  <a:srgbClr val="354875"/>
                </a:solidFill>
                <a:effectLst/>
                <a:latin typeface="AustinText"/>
              </a:rPr>
              <a:t>Pelias </a:t>
            </a:r>
            <a:r>
              <a:rPr lang="zh-CN" altLang="en-US" sz="1000" b="0" i="0" dirty="0">
                <a:solidFill>
                  <a:srgbClr val="354875"/>
                </a:solidFill>
                <a:effectLst/>
                <a:latin typeface="AustinText"/>
              </a:rPr>
              <a:t>的儿子 </a:t>
            </a:r>
            <a:r>
              <a:rPr lang="en-US" altLang="zh-CN" sz="1000" b="0" i="0" dirty="0" err="1">
                <a:solidFill>
                  <a:srgbClr val="354875"/>
                </a:solidFill>
                <a:effectLst/>
                <a:latin typeface="AustinText"/>
              </a:rPr>
              <a:t>Akastos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的追捕下，这对无家可归的夫妇（现在有两个儿子）逃离希腊。在逃亡中，父母走散了：父亲带着他的两个儿子到达了科林斯，在那里他有可能嫁入王室。</a:t>
            </a:r>
            <a:endParaRPr lang="en-US" altLang="zh-CN" sz="1000" b="0" i="0" dirty="0">
              <a:solidFill>
                <a:srgbClr val="354875"/>
              </a:solidFill>
              <a:effectLst/>
              <a:latin typeface="AustinText"/>
            </a:endParaRPr>
          </a:p>
          <a:p>
            <a:pPr algn="l"/>
            <a:endParaRPr lang="en-US" altLang="zh-CN" sz="1000" dirty="0">
              <a:solidFill>
                <a:srgbClr val="354875"/>
              </a:solidFill>
              <a:latin typeface="AustinText"/>
            </a:endParaRPr>
          </a:p>
          <a:p>
            <a:pPr algn="l"/>
            <a:r>
              <a:rPr lang="zh-CN" altLang="en-US" sz="1000" b="0" i="0" dirty="0">
                <a:solidFill>
                  <a:srgbClr val="354875"/>
                </a:solidFill>
                <a:effectLst/>
                <a:latin typeface="AustinText"/>
              </a:rPr>
              <a:t>第一幕</a:t>
            </a:r>
            <a:br>
              <a:rPr lang="zh-CN" altLang="en-US" sz="1000" b="0" i="0" dirty="0">
                <a:solidFill>
                  <a:srgbClr val="354875"/>
                </a:solidFill>
                <a:effectLst/>
                <a:latin typeface="AustinText"/>
              </a:rPr>
            </a:br>
            <a:r>
              <a:rPr lang="zh-CN" altLang="en-US" sz="1000" b="0" i="0" dirty="0">
                <a:solidFill>
                  <a:srgbClr val="354875"/>
                </a:solidFill>
                <a:effectLst/>
                <a:latin typeface="AustinText"/>
              </a:rPr>
              <a:t>科林斯国王的女儿迪尔塞担心她未来的丈夫伊阿宋有一天会像他的第一任妻子美黛一样离开她。</a:t>
            </a:r>
            <a:r>
              <a:rPr lang="en-US" altLang="zh-CN" sz="1000" b="0" i="0" dirty="0" err="1">
                <a:solidFill>
                  <a:srgbClr val="354875"/>
                </a:solidFill>
                <a:effectLst/>
                <a:latin typeface="AustinText"/>
              </a:rPr>
              <a:t>Dircé</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的妻子们试图让年轻的新娘振作起来。她的父亲 </a:t>
            </a:r>
            <a:r>
              <a:rPr lang="en-US" altLang="zh-CN" sz="1000" b="0" i="0" dirty="0" err="1">
                <a:solidFill>
                  <a:srgbClr val="354875"/>
                </a:solidFill>
                <a:effectLst/>
                <a:latin typeface="AustinText"/>
              </a:rPr>
              <a:t>Créon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向 </a:t>
            </a:r>
            <a:r>
              <a:rPr lang="en-US" altLang="zh-CN" sz="1000" b="0" i="0" dirty="0">
                <a:solidFill>
                  <a:srgbClr val="354875"/>
                </a:solidFill>
                <a:effectLst/>
                <a:latin typeface="AustinText"/>
              </a:rPr>
              <a:t>Jason </a:t>
            </a:r>
            <a:r>
              <a:rPr lang="zh-CN" altLang="en-US" sz="1000" b="0" i="0" dirty="0">
                <a:solidFill>
                  <a:srgbClr val="354875"/>
                </a:solidFill>
                <a:effectLst/>
                <a:latin typeface="AustinText"/>
              </a:rPr>
              <a:t>保证，他会保护他的儿子们，而不是将他们交给 </a:t>
            </a:r>
            <a:r>
              <a:rPr lang="en-US" altLang="zh-CN" sz="1000" b="0" i="0" dirty="0" err="1">
                <a:solidFill>
                  <a:srgbClr val="354875"/>
                </a:solidFill>
                <a:effectLst/>
                <a:latin typeface="AustinText"/>
              </a:rPr>
              <a:t>Akastos</a:t>
            </a:r>
            <a:r>
              <a:rPr lang="zh-CN" altLang="en-US" sz="1000" b="0" i="0" dirty="0">
                <a:solidFill>
                  <a:srgbClr val="354875"/>
                </a:solidFill>
                <a:effectLst/>
                <a:latin typeface="AustinText"/>
              </a:rPr>
              <a:t>，</a:t>
            </a:r>
            <a:r>
              <a:rPr lang="en-US" altLang="zh-CN" sz="1000" b="0" i="0" dirty="0" err="1">
                <a:solidFill>
                  <a:srgbClr val="354875"/>
                </a:solidFill>
                <a:effectLst/>
                <a:latin typeface="AustinText"/>
              </a:rPr>
              <a:t>Akastos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在 </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失踪后想要为 </a:t>
            </a:r>
            <a:r>
              <a:rPr lang="en-US" altLang="zh-CN" sz="1000" b="0" i="0" dirty="0">
                <a:solidFill>
                  <a:srgbClr val="354875"/>
                </a:solidFill>
                <a:effectLst/>
                <a:latin typeface="AustinText"/>
              </a:rPr>
              <a:t>Pelias </a:t>
            </a:r>
            <a:r>
              <a:rPr lang="zh-CN" altLang="en-US" sz="1000" b="0" i="0" dirty="0">
                <a:solidFill>
                  <a:srgbClr val="354875"/>
                </a:solidFill>
                <a:effectLst/>
                <a:latin typeface="AustinText"/>
              </a:rPr>
              <a:t>对他们的谋杀报仇。伊阿宋登上他的阿尔戈英雄，并呈上克雷翁要求的新娘礼物：金羊毛。</a:t>
            </a:r>
            <a:r>
              <a:rPr lang="en-US" altLang="zh-CN" sz="1000" b="0" i="0" dirty="0" err="1">
                <a:solidFill>
                  <a:srgbClr val="354875"/>
                </a:solidFill>
                <a:effectLst/>
                <a:latin typeface="AustinText"/>
              </a:rPr>
              <a:t>Dircé</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打断了仪式，担心对 </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造成的伤害和她可能的报复。为了让她放心，杰森发誓永远忠诚。当克瑞翁向这对夫妇祈求众神的祝福时，一个陌生人出现了：它是美黛。她冷静而坚决地宣布，她将阻止杰森的婚外情。只有当 </a:t>
            </a:r>
            <a:r>
              <a:rPr lang="en-US" altLang="zh-CN" sz="1000" b="0" i="0" dirty="0" err="1">
                <a:solidFill>
                  <a:srgbClr val="354875"/>
                </a:solidFill>
                <a:effectLst/>
                <a:latin typeface="AustinText"/>
              </a:rPr>
              <a:t>Créon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辱骂她并威胁要将她交给 </a:t>
            </a:r>
            <a:r>
              <a:rPr lang="en-US" altLang="zh-CN" sz="1000" b="0" i="0" dirty="0" err="1">
                <a:solidFill>
                  <a:srgbClr val="354875"/>
                </a:solidFill>
                <a:effectLst/>
                <a:latin typeface="AustinText"/>
              </a:rPr>
              <a:t>Akastos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时，</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才警告不要激怒她。克瑞翁为她预言了地狱，但最初退缩了。</a:t>
            </a:r>
          </a:p>
          <a:p>
            <a:pPr algn="l"/>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提醒杰森，他的胜利归功于她现在被排斥的同样的罪行和牺牲。她恳求他不要与“他儿子的母亲”断绝关系，但没有成功。当他否认对她和她的行为负有任何责任时，她要求他在她的爱或她的敌意之间做出选择。争端升级。两者都升级为相互死亡威胁。在短暂的喘息中，她被为了金羊毛而洒下的所有鲜血的记忆牢牢抓住了</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正如只有美黛所怀疑的那样。</a:t>
            </a:r>
          </a:p>
          <a:p>
            <a:pPr algn="l"/>
            <a:endParaRPr lang="en-US" altLang="zh-CN" sz="1000" b="0" i="0" dirty="0">
              <a:solidFill>
                <a:srgbClr val="354875"/>
              </a:solidFill>
              <a:effectLst/>
              <a:latin typeface="AustinText"/>
            </a:endParaRPr>
          </a:p>
          <a:p>
            <a:pPr algn="l"/>
            <a:r>
              <a:rPr lang="zh-CN" altLang="en-US" sz="1000" b="0" i="0" dirty="0">
                <a:solidFill>
                  <a:srgbClr val="354875"/>
                </a:solidFill>
                <a:effectLst/>
                <a:latin typeface="AustinText"/>
              </a:rPr>
              <a:t>第二幕</a:t>
            </a:r>
            <a:br>
              <a:rPr lang="zh-CN" altLang="en-US" sz="1000" b="0" i="0" dirty="0">
                <a:solidFill>
                  <a:srgbClr val="354875"/>
                </a:solidFill>
                <a:effectLst/>
                <a:latin typeface="AustinText"/>
              </a:rPr>
            </a:b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精神错乱：她被禁止与她的儿子接触。克雷翁和他的士兵一起出现：根据伊阿宋的调解，他让她逃脱并保护她的孩子。</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谦卑地请求在科林斯得到容忍，但被拒绝了。当她祈求宙斯见证对她的不公时，美黛的红颜知己内里斯警告说要小心。</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现在宣布他接受国王的命令。她只要求再多休息一天。她通过指出她完全无助和缺乏权利来打消克瑞翁的不信任。克瑞翁离开后，内里斯发誓对她的情妇至死不渝，而美黛则陷入黑暗的沉思。在这样做的过程中，她想出了一个让自己害怕的想法，即惩罚杰森不仅背叛了他的新娘，还背叛了他的儿子。</a:t>
            </a:r>
          </a:p>
          <a:p>
            <a:pPr algn="l"/>
            <a:r>
              <a:rPr lang="zh-CN" altLang="en-US" sz="1000" b="0" i="0" dirty="0">
                <a:solidFill>
                  <a:srgbClr val="354875"/>
                </a:solidFill>
                <a:effectLst/>
                <a:latin typeface="AustinText"/>
              </a:rPr>
              <a:t>杰森似乎慷慨地承诺他所谓的她在流亡期间的支持。</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宣布她的反抗已被打破。她要求孩子们陪她流亡，但杰森因为对他们两个的深爱而拒绝了她。</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的抱怨安慰了 </a:t>
            </a:r>
            <a:r>
              <a:rPr lang="en-US" altLang="zh-CN" sz="1000" b="0" i="0" dirty="0">
                <a:solidFill>
                  <a:srgbClr val="354875"/>
                </a:solidFill>
                <a:effectLst/>
                <a:latin typeface="AustinText"/>
              </a:rPr>
              <a:t>Jason</a:t>
            </a:r>
            <a:r>
              <a:rPr lang="zh-CN" altLang="en-US" sz="1000" b="0" i="0" dirty="0">
                <a:solidFill>
                  <a:srgbClr val="354875"/>
                </a:solidFill>
                <a:effectLst/>
                <a:latin typeface="AustinText"/>
              </a:rPr>
              <a:t>，让她在她离开之前与孩子们接触。</a:t>
            </a:r>
            <a:r>
              <a:rPr lang="en-US" altLang="zh-CN" sz="1000" b="0" i="0" dirty="0" err="1">
                <a:solidFill>
                  <a:srgbClr val="354875"/>
                </a:solidFill>
                <a:effectLst/>
                <a:latin typeface="AustinText"/>
              </a:rPr>
              <a:t>Médée</a:t>
            </a:r>
            <a:r>
              <a:rPr lang="zh-CN" altLang="en-US" sz="1000" b="0" i="0" dirty="0">
                <a:solidFill>
                  <a:srgbClr val="354875"/>
                </a:solidFill>
                <a:effectLst/>
                <a:latin typeface="AustinText"/>
              </a:rPr>
              <a:t>暗暗下定决心要让他为她的“假眼泪”付出高昂的代价。</a:t>
            </a:r>
          </a:p>
          <a:p>
            <a:pPr algn="l"/>
            <a:r>
              <a:rPr lang="zh-CN" altLang="en-US" sz="1000" b="0" i="0" dirty="0">
                <a:solidFill>
                  <a:srgbClr val="354875"/>
                </a:solidFill>
                <a:effectLst/>
                <a:latin typeface="AustinText"/>
              </a:rPr>
              <a:t>杰森赶去参加一个仪式，请求众神保佑他与迪尔塞的婚姻。</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委托 </a:t>
            </a:r>
            <a:r>
              <a:rPr lang="en-US" altLang="zh-CN" sz="1000" b="0" i="0" dirty="0" err="1">
                <a:solidFill>
                  <a:srgbClr val="354875"/>
                </a:solidFill>
                <a:effectLst/>
                <a:latin typeface="AustinText"/>
              </a:rPr>
              <a:t>Néris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陪她的两个儿子去 </a:t>
            </a:r>
            <a:r>
              <a:rPr lang="en-US" altLang="zh-CN" sz="1000" b="0" i="0" dirty="0" err="1">
                <a:solidFill>
                  <a:srgbClr val="354875"/>
                </a:solidFill>
                <a:effectLst/>
                <a:latin typeface="AustinText"/>
              </a:rPr>
              <a:t>Dircé</a:t>
            </a:r>
            <a:r>
              <a:rPr lang="zh-CN" altLang="en-US" sz="1000" b="0" i="0" dirty="0">
                <a:solidFill>
                  <a:srgbClr val="354875"/>
                </a:solidFill>
                <a:effectLst/>
                <a:latin typeface="AustinText"/>
              </a:rPr>
              <a:t>。这些礼物是送给梅迪斯以前的婚纱和她的新娘王冠的礼物</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有毒的礼物，目的是给新新娘带来死亡。婚礼队伍进入寺庙。梅迪 </a:t>
            </a:r>
            <a:r>
              <a:rPr lang="en-US" altLang="zh-CN" sz="1000" b="0" i="0" dirty="0">
                <a:solidFill>
                  <a:srgbClr val="354875"/>
                </a:solidFill>
                <a:effectLst/>
                <a:latin typeface="AustinText"/>
              </a:rPr>
              <a:t>(</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对节日歌曲进行了尖刻而愤世嫉俗的评论。她还祈求婚姻之神处女膜，但作为她背叛婚姻的复仇者。</a:t>
            </a:r>
          </a:p>
          <a:p>
            <a:pPr algn="l"/>
            <a:endParaRPr lang="en-US" altLang="zh-CN" sz="1000" dirty="0">
              <a:solidFill>
                <a:srgbClr val="354875"/>
              </a:solidFill>
              <a:latin typeface="AustinText"/>
            </a:endParaRPr>
          </a:p>
          <a:p>
            <a:pPr algn="l"/>
            <a:endParaRPr lang="zh-CN" altLang="en-US" sz="1000" b="0" i="0" dirty="0">
              <a:solidFill>
                <a:srgbClr val="000000"/>
              </a:solidFill>
              <a:effectLst/>
              <a:latin typeface="-apple-system"/>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2862322"/>
          </a:xfrm>
          <a:prstGeom prst="rect">
            <a:avLst/>
          </a:prstGeom>
          <a:noFill/>
        </p:spPr>
        <p:txBody>
          <a:bodyPr wrap="square">
            <a:spAutoFit/>
          </a:bodyPr>
          <a:lstStyle/>
          <a:p>
            <a:pPr algn="l"/>
            <a:r>
              <a:rPr lang="zh-CN" altLang="en-US" sz="1000" b="0" i="0" dirty="0">
                <a:solidFill>
                  <a:srgbClr val="354875"/>
                </a:solidFill>
                <a:effectLst/>
                <a:latin typeface="AustinText"/>
              </a:rPr>
              <a:t>第三幕</a:t>
            </a:r>
            <a:br>
              <a:rPr lang="zh-CN" altLang="en-US" sz="1000" dirty="0"/>
            </a:br>
            <a:r>
              <a:rPr lang="zh-CN" altLang="en-US" sz="1000" b="0" i="0" dirty="0">
                <a:solidFill>
                  <a:srgbClr val="354875"/>
                </a:solidFill>
                <a:effectLst/>
                <a:latin typeface="AustinText"/>
              </a:rPr>
              <a:t>内里斯带着孩子们和致命的礼物前往迪尔塞。雷暴爆发。</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用匕首武装自己，并告诫自己要坚强。可等儿女归来，她的杀机却无力施展：匕首从她手中掉落。对杰森的愤怒和对孩子们的爱让她分崩离析。她命令内里斯保护她的孩子远离她。内里斯刚和他们一起撤退，美黛就后悔放弃对伊阿宋的这种极端惩罚。然后恐怖的尖叫声和伊阿宋对迪尔塞痛苦死亡的哀叹，克瑞翁拖着他一起，传到了她的耳朵里。</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捡起从她身上滑落的匕首，跟在 </a:t>
            </a:r>
            <a:r>
              <a:rPr lang="en-US" altLang="zh-CN" sz="1000" b="0" i="0" dirty="0" err="1">
                <a:solidFill>
                  <a:srgbClr val="354875"/>
                </a:solidFill>
                <a:effectLst/>
                <a:latin typeface="AustinText"/>
              </a:rPr>
              <a:t>Néris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和她的孩子们身后。伊阿宋和人民想要惩罚美黛。</a:t>
            </a:r>
            <a:endParaRPr lang="en-US" altLang="zh-CN" sz="1000" b="0" i="0" dirty="0">
              <a:solidFill>
                <a:srgbClr val="354875"/>
              </a:solidFill>
              <a:effectLst/>
              <a:latin typeface="AustinText"/>
            </a:endParaRPr>
          </a:p>
          <a:p>
            <a:pPr algn="l"/>
            <a:endParaRPr lang="en-US" altLang="zh-CN" sz="1000" dirty="0">
              <a:solidFill>
                <a:srgbClr val="354875"/>
              </a:solidFill>
              <a:latin typeface="AustinText"/>
            </a:endParaRPr>
          </a:p>
          <a:p>
            <a:pPr algn="l"/>
            <a:endParaRPr lang="en-US" altLang="zh-CN" sz="1000" b="0" i="0" dirty="0">
              <a:solidFill>
                <a:srgbClr val="354875"/>
              </a:solidFill>
              <a:effectLst/>
              <a:latin typeface="AustinText"/>
            </a:endParaRPr>
          </a:p>
          <a:p>
            <a:pPr algn="l"/>
            <a:r>
              <a:rPr lang="en-US" altLang="zh-CN" sz="1000" b="0" i="0" dirty="0">
                <a:solidFill>
                  <a:srgbClr val="000000"/>
                </a:solidFill>
                <a:effectLst/>
                <a:latin typeface="-apple-system"/>
              </a:rPr>
              <a:t>《</a:t>
            </a:r>
            <a:r>
              <a:rPr lang="zh-CN" altLang="en-US" sz="1000" b="0" i="0" dirty="0">
                <a:solidFill>
                  <a:srgbClr val="000000"/>
                </a:solidFill>
                <a:effectLst/>
                <a:latin typeface="-apple-system"/>
              </a:rPr>
              <a:t>梅狄娅</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a:t>
            </a:r>
            <a:r>
              <a:rPr lang="en-US" altLang="zh-CN" sz="1000" b="0" i="0" dirty="0">
                <a:solidFill>
                  <a:srgbClr val="000000"/>
                </a:solidFill>
                <a:effectLst/>
                <a:latin typeface="-apple-system"/>
              </a:rPr>
              <a:t>Medea</a:t>
            </a:r>
            <a:r>
              <a:rPr lang="zh-CN" altLang="en-US" sz="1000" b="0" i="0" dirty="0">
                <a:solidFill>
                  <a:srgbClr val="000000"/>
                </a:solidFill>
                <a:effectLst/>
                <a:latin typeface="-apple-system"/>
              </a:rPr>
              <a:t>）是一部由意大利作曲家路易吉</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切韦利（</a:t>
            </a:r>
            <a:r>
              <a:rPr lang="en-US" altLang="zh-CN" sz="1000" b="0" i="0" dirty="0">
                <a:solidFill>
                  <a:srgbClr val="000000"/>
                </a:solidFill>
                <a:effectLst/>
                <a:latin typeface="-apple-system"/>
              </a:rPr>
              <a:t>Luigi Cherubini</a:t>
            </a:r>
            <a:r>
              <a:rPr lang="zh-CN" altLang="en-US" sz="1000" b="0" i="0" dirty="0">
                <a:solidFill>
                  <a:srgbClr val="000000"/>
                </a:solidFill>
                <a:effectLst/>
                <a:latin typeface="-apple-system"/>
              </a:rPr>
              <a:t>）创作的悲剧歌剧，于</a:t>
            </a:r>
            <a:r>
              <a:rPr lang="en-US" altLang="zh-CN" sz="1000" b="0" i="0" dirty="0">
                <a:solidFill>
                  <a:srgbClr val="000000"/>
                </a:solidFill>
                <a:effectLst/>
                <a:latin typeface="-apple-system"/>
              </a:rPr>
              <a:t>1797</a:t>
            </a:r>
            <a:r>
              <a:rPr lang="zh-CN" altLang="en-US" sz="1000" b="0" i="0" dirty="0">
                <a:solidFill>
                  <a:srgbClr val="000000"/>
                </a:solidFill>
                <a:effectLst/>
                <a:latin typeface="-apple-system"/>
              </a:rPr>
              <a:t>年在巴黎首演。该作品以古希腊神话中的梅狄娅为蓝本，讲述了她因丈夫的背叛而进行的复仇行动以及最终带来的悲剧结局。</a:t>
            </a:r>
          </a:p>
          <a:p>
            <a:pPr algn="l"/>
            <a:r>
              <a:rPr lang="zh-CN" altLang="en-US" sz="1000" b="0" i="0" dirty="0">
                <a:solidFill>
                  <a:srgbClr val="000000"/>
                </a:solidFill>
                <a:effectLst/>
                <a:latin typeface="-apple-system"/>
              </a:rPr>
              <a:t>这部歌剧在创作时期并没有得到很高的认可，但随着时间的推移，它被视为是</a:t>
            </a:r>
            <a:r>
              <a:rPr lang="en-US" altLang="zh-CN" sz="1000" b="0" i="0" dirty="0">
                <a:solidFill>
                  <a:srgbClr val="000000"/>
                </a:solidFill>
                <a:effectLst/>
                <a:latin typeface="-apple-system"/>
              </a:rPr>
              <a:t>19</a:t>
            </a:r>
            <a:r>
              <a:rPr lang="zh-CN" altLang="en-US" sz="1000" b="0" i="0" dirty="0">
                <a:solidFill>
                  <a:srgbClr val="000000"/>
                </a:solidFill>
                <a:effectLst/>
                <a:latin typeface="-apple-system"/>
              </a:rPr>
              <a:t>世纪欧洲歌剧重要的作品之一。它的音乐风格大胆、复杂，曲调有时极富戏剧性，有时又非常优美，整部作品充满了激情、暴力、情感和理性的交织，能够给观众带来深深的感受。</a:t>
            </a:r>
          </a:p>
          <a:p>
            <a:pPr algn="l"/>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5413904" y="4583267"/>
            <a:ext cx="3838713" cy="2274733"/>
          </a:xfrm>
          <a:prstGeom prst="rect">
            <a:avLst/>
          </a:prstGeom>
        </p:spPr>
      </p:pic>
    </p:spTree>
    <p:extLst>
      <p:ext uri="{BB962C8B-B14F-4D97-AF65-F5344CB8AC3E}">
        <p14:creationId xmlns:p14="http://schemas.microsoft.com/office/powerpoint/2010/main" val="2472582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2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1" name="Grafik 10" descr="Ein Bild, das Text, Dokument, Screenshot enthält.&#10;&#10;Automatisch generierte Beschreibung">
            <a:extLst>
              <a:ext uri="{FF2B5EF4-FFF2-40B4-BE49-F238E27FC236}">
                <a16:creationId xmlns:a16="http://schemas.microsoft.com/office/drawing/2014/main" id="{64851751-177B-36E8-50EA-ED07FE5CC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8" y="3221691"/>
            <a:ext cx="4805965" cy="3197131"/>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9A7BF25C-51CD-F7F9-3424-F152487CB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899" y="71003"/>
            <a:ext cx="4772513" cy="6536268"/>
          </a:xfrm>
          <a:prstGeom prst="rect">
            <a:avLst/>
          </a:prstGeom>
        </p:spPr>
      </p:pic>
    </p:spTree>
    <p:extLst>
      <p:ext uri="{BB962C8B-B14F-4D97-AF65-F5344CB8AC3E}">
        <p14:creationId xmlns:p14="http://schemas.microsoft.com/office/powerpoint/2010/main" val="110932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5D3032C2-BAAE-4B4F-79FF-196B599C8583}"/>
              </a:ext>
            </a:extLst>
          </p:cNvPr>
          <p:cNvPicPr>
            <a:picLocks noChangeAspect="1"/>
          </p:cNvPicPr>
          <p:nvPr/>
        </p:nvPicPr>
        <p:blipFill rotWithShape="1">
          <a:blip r:embed="rId2">
            <a:extLst>
              <a:ext uri="{28A0092B-C50C-407E-A947-70E740481C1C}">
                <a14:useLocalDpi xmlns:a14="http://schemas.microsoft.com/office/drawing/2010/main" val="0"/>
              </a:ext>
            </a:extLst>
          </a:blip>
          <a:srcRect l="24485" r="15772"/>
          <a:stretch/>
        </p:blipFill>
        <p:spPr>
          <a:xfrm>
            <a:off x="20" y="10"/>
            <a:ext cx="3252449" cy="3388883"/>
          </a:xfrm>
          <a:prstGeom prst="rect">
            <a:avLst/>
          </a:prstGeom>
        </p:spPr>
      </p:pic>
      <p:pic>
        <p:nvPicPr>
          <p:cNvPr id="12" name="Grafik 11" descr="Ein Bild, das Person enthält.&#10;&#10;Automatisch generierte Beschreibung">
            <a:extLst>
              <a:ext uri="{FF2B5EF4-FFF2-40B4-BE49-F238E27FC236}">
                <a16:creationId xmlns:a16="http://schemas.microsoft.com/office/drawing/2014/main" id="{5938A8D3-D7D3-0855-5CA3-21BFFD5E02C4}"/>
              </a:ext>
            </a:extLst>
          </p:cNvPr>
          <p:cNvPicPr>
            <a:picLocks noChangeAspect="1"/>
          </p:cNvPicPr>
          <p:nvPr/>
        </p:nvPicPr>
        <p:blipFill rotWithShape="1">
          <a:blip r:embed="rId3">
            <a:extLst>
              <a:ext uri="{28A0092B-C50C-407E-A947-70E740481C1C}">
                <a14:useLocalDpi xmlns:a14="http://schemas.microsoft.com/office/drawing/2010/main" val="0"/>
              </a:ext>
            </a:extLst>
          </a:blip>
          <a:srcRect l="23395" r="16595" b="-3"/>
          <a:stretch/>
        </p:blipFill>
        <p:spPr>
          <a:xfrm>
            <a:off x="3326764" y="10"/>
            <a:ext cx="3261413" cy="3383270"/>
          </a:xfrm>
          <a:prstGeom prst="rect">
            <a:avLst/>
          </a:prstGeom>
        </p:spPr>
      </p:pic>
      <p:pic>
        <p:nvPicPr>
          <p:cNvPr id="14" name="Grafik 13">
            <a:extLst>
              <a:ext uri="{FF2B5EF4-FFF2-40B4-BE49-F238E27FC236}">
                <a16:creationId xmlns:a16="http://schemas.microsoft.com/office/drawing/2014/main" id="{98D67809-564B-2B16-0F89-DDAE88A6A82D}"/>
              </a:ext>
            </a:extLst>
          </p:cNvPr>
          <p:cNvPicPr>
            <a:picLocks noChangeAspect="1"/>
          </p:cNvPicPr>
          <p:nvPr/>
        </p:nvPicPr>
        <p:blipFill rotWithShape="1">
          <a:blip r:embed="rId4">
            <a:extLst>
              <a:ext uri="{28A0092B-C50C-407E-A947-70E740481C1C}">
                <a14:useLocalDpi xmlns:a14="http://schemas.microsoft.com/office/drawing/2010/main" val="0"/>
              </a:ext>
            </a:extLst>
          </a:blip>
          <a:srcRect l="22591" r="17564" b="-3"/>
          <a:stretch/>
        </p:blipFill>
        <p:spPr>
          <a:xfrm>
            <a:off x="6653530" y="10"/>
            <a:ext cx="3252469" cy="3383270"/>
          </a:xfrm>
          <a:prstGeom prst="rect">
            <a:avLst/>
          </a:prstGeom>
        </p:spPr>
      </p:pic>
      <p:pic>
        <p:nvPicPr>
          <p:cNvPr id="10" name="Grafik 9">
            <a:extLst>
              <a:ext uri="{FF2B5EF4-FFF2-40B4-BE49-F238E27FC236}">
                <a16:creationId xmlns:a16="http://schemas.microsoft.com/office/drawing/2014/main" id="{5403C561-096E-505A-670A-7E6EAD82F648}"/>
              </a:ext>
            </a:extLst>
          </p:cNvPr>
          <p:cNvPicPr>
            <a:picLocks noChangeAspect="1"/>
          </p:cNvPicPr>
          <p:nvPr/>
        </p:nvPicPr>
        <p:blipFill rotWithShape="1">
          <a:blip r:embed="rId5">
            <a:extLst>
              <a:ext uri="{28A0092B-C50C-407E-A947-70E740481C1C}">
                <a14:useLocalDpi xmlns:a14="http://schemas.microsoft.com/office/drawing/2010/main" val="0"/>
              </a:ext>
            </a:extLst>
          </a:blip>
          <a:srcRect l="26691" r="13565"/>
          <a:stretch/>
        </p:blipFill>
        <p:spPr>
          <a:xfrm>
            <a:off x="20" y="3469102"/>
            <a:ext cx="3252449" cy="3388893"/>
          </a:xfrm>
          <a:prstGeom prst="rect">
            <a:avLst/>
          </a:prstGeom>
        </p:spPr>
      </p:pic>
      <p:pic>
        <p:nvPicPr>
          <p:cNvPr id="16" name="Grafik 15" descr="Ein Bild, das Vorhang enthält.&#10;&#10;Automatisch generierte Beschreibung">
            <a:extLst>
              <a:ext uri="{FF2B5EF4-FFF2-40B4-BE49-F238E27FC236}">
                <a16:creationId xmlns:a16="http://schemas.microsoft.com/office/drawing/2014/main" id="{D4B021FB-F973-5163-58E8-549A65FBD6A8}"/>
              </a:ext>
            </a:extLst>
          </p:cNvPr>
          <p:cNvPicPr>
            <a:picLocks noChangeAspect="1"/>
          </p:cNvPicPr>
          <p:nvPr/>
        </p:nvPicPr>
        <p:blipFill rotWithShape="1">
          <a:blip r:embed="rId6">
            <a:extLst>
              <a:ext uri="{28A0092B-C50C-407E-A947-70E740481C1C}">
                <a14:useLocalDpi xmlns:a14="http://schemas.microsoft.com/office/drawing/2010/main" val="0"/>
              </a:ext>
            </a:extLst>
          </a:blip>
          <a:srcRect l="19220" r="20770" b="-3"/>
          <a:stretch/>
        </p:blipFill>
        <p:spPr>
          <a:xfrm>
            <a:off x="3326764" y="3469102"/>
            <a:ext cx="3261413" cy="3383280"/>
          </a:xfrm>
          <a:prstGeom prst="rect">
            <a:avLst/>
          </a:prstGeom>
        </p:spPr>
      </p:pic>
      <p:pic>
        <p:nvPicPr>
          <p:cNvPr id="6" name="Grafik 5">
            <a:extLst>
              <a:ext uri="{FF2B5EF4-FFF2-40B4-BE49-F238E27FC236}">
                <a16:creationId xmlns:a16="http://schemas.microsoft.com/office/drawing/2014/main" id="{B4B8887D-C2D2-12FD-EBCD-B841D70CCA9D}"/>
              </a:ext>
            </a:extLst>
          </p:cNvPr>
          <p:cNvPicPr>
            <a:picLocks noChangeAspect="1"/>
          </p:cNvPicPr>
          <p:nvPr/>
        </p:nvPicPr>
        <p:blipFill rotWithShape="1">
          <a:blip r:embed="rId7">
            <a:extLst>
              <a:ext uri="{28A0092B-C50C-407E-A947-70E740481C1C}">
                <a14:useLocalDpi xmlns:a14="http://schemas.microsoft.com/office/drawing/2010/main" val="0"/>
              </a:ext>
            </a:extLst>
          </a:blip>
          <a:srcRect l="16630" r="23790"/>
          <a:stretch/>
        </p:blipFill>
        <p:spPr>
          <a:xfrm>
            <a:off x="6662472" y="3469102"/>
            <a:ext cx="3243528" cy="3388893"/>
          </a:xfrm>
          <a:prstGeom prst="rect">
            <a:avLst/>
          </a:prstGeom>
        </p:spPr>
      </p:pic>
    </p:spTree>
    <p:extLst>
      <p:ext uri="{BB962C8B-B14F-4D97-AF65-F5344CB8AC3E}">
        <p14:creationId xmlns:p14="http://schemas.microsoft.com/office/powerpoint/2010/main" val="1025611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3A0FA92-87CB-FFE3-6160-4479661DA666}"/>
              </a:ext>
            </a:extLst>
          </p:cNvPr>
          <p:cNvPicPr>
            <a:picLocks noChangeAspect="1"/>
          </p:cNvPicPr>
          <p:nvPr/>
        </p:nvPicPr>
        <p:blipFill rotWithShape="1">
          <a:blip r:embed="rId2">
            <a:extLst>
              <a:ext uri="{28A0092B-C50C-407E-A947-70E740481C1C}">
                <a14:useLocalDpi xmlns:a14="http://schemas.microsoft.com/office/drawing/2010/main" val="0"/>
              </a:ext>
            </a:extLst>
          </a:blip>
          <a:srcRect l="21953" r="18303"/>
          <a:stretch/>
        </p:blipFill>
        <p:spPr>
          <a:xfrm>
            <a:off x="20" y="10"/>
            <a:ext cx="3252449" cy="3388883"/>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B13E3CF9-40AD-3DE6-4A0C-F12389097B1D}"/>
              </a:ext>
            </a:extLst>
          </p:cNvPr>
          <p:cNvPicPr>
            <a:picLocks noChangeAspect="1"/>
          </p:cNvPicPr>
          <p:nvPr/>
        </p:nvPicPr>
        <p:blipFill rotWithShape="1">
          <a:blip r:embed="rId3">
            <a:extLst>
              <a:ext uri="{28A0092B-C50C-407E-A947-70E740481C1C}">
                <a14:useLocalDpi xmlns:a14="http://schemas.microsoft.com/office/drawing/2010/main" val="0"/>
              </a:ext>
            </a:extLst>
          </a:blip>
          <a:srcRect l="20234" r="19756" b="-3"/>
          <a:stretch/>
        </p:blipFill>
        <p:spPr>
          <a:xfrm>
            <a:off x="3326764" y="10"/>
            <a:ext cx="3261413" cy="338327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D7AD42F-1BEC-EF8A-F973-F9407981C966}"/>
              </a:ext>
            </a:extLst>
          </p:cNvPr>
          <p:cNvPicPr>
            <a:picLocks noChangeAspect="1"/>
          </p:cNvPicPr>
          <p:nvPr/>
        </p:nvPicPr>
        <p:blipFill rotWithShape="1">
          <a:blip r:embed="rId4">
            <a:extLst>
              <a:ext uri="{28A0092B-C50C-407E-A947-70E740481C1C}">
                <a14:useLocalDpi xmlns:a14="http://schemas.microsoft.com/office/drawing/2010/main" val="0"/>
              </a:ext>
            </a:extLst>
          </a:blip>
          <a:srcRect l="12647" r="27508" b="-3"/>
          <a:stretch/>
        </p:blipFill>
        <p:spPr>
          <a:xfrm>
            <a:off x="6653530" y="10"/>
            <a:ext cx="3252469" cy="338327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5CCBDA29-05AE-162F-603B-B9F31034EAEE}"/>
              </a:ext>
            </a:extLst>
          </p:cNvPr>
          <p:cNvPicPr>
            <a:picLocks noChangeAspect="1"/>
          </p:cNvPicPr>
          <p:nvPr/>
        </p:nvPicPr>
        <p:blipFill rotWithShape="1">
          <a:blip r:embed="rId5">
            <a:extLst>
              <a:ext uri="{28A0092B-C50C-407E-A947-70E740481C1C}">
                <a14:useLocalDpi xmlns:a14="http://schemas.microsoft.com/office/drawing/2010/main" val="0"/>
              </a:ext>
            </a:extLst>
          </a:blip>
          <a:srcRect l="8844" r="31412"/>
          <a:stretch/>
        </p:blipFill>
        <p:spPr>
          <a:xfrm>
            <a:off x="20" y="3469102"/>
            <a:ext cx="3252449" cy="3388893"/>
          </a:xfrm>
          <a:prstGeom prst="rect">
            <a:avLst/>
          </a:prstGeom>
        </p:spPr>
      </p:pic>
      <p:pic>
        <p:nvPicPr>
          <p:cNvPr id="9" name="Grafik 8" descr="Ein Bild, das Text, Person, Mann, stehend enthält.&#10;&#10;Automatisch generierte Beschreibung">
            <a:extLst>
              <a:ext uri="{FF2B5EF4-FFF2-40B4-BE49-F238E27FC236}">
                <a16:creationId xmlns:a16="http://schemas.microsoft.com/office/drawing/2014/main" id="{D1D36126-17AA-0FA9-BF0E-5BD97B9C7408}"/>
              </a:ext>
            </a:extLst>
          </p:cNvPr>
          <p:cNvPicPr>
            <a:picLocks noChangeAspect="1"/>
          </p:cNvPicPr>
          <p:nvPr/>
        </p:nvPicPr>
        <p:blipFill rotWithShape="1">
          <a:blip r:embed="rId6">
            <a:extLst>
              <a:ext uri="{28A0092B-C50C-407E-A947-70E740481C1C}">
                <a14:useLocalDpi xmlns:a14="http://schemas.microsoft.com/office/drawing/2010/main" val="0"/>
              </a:ext>
            </a:extLst>
          </a:blip>
          <a:srcRect l="24996" r="14994" b="-3"/>
          <a:stretch/>
        </p:blipFill>
        <p:spPr>
          <a:xfrm>
            <a:off x="3326764" y="3469102"/>
            <a:ext cx="3261413" cy="3383280"/>
          </a:xfrm>
          <a:prstGeom prst="rect">
            <a:avLst/>
          </a:prstGeom>
        </p:spPr>
      </p:pic>
      <p:pic>
        <p:nvPicPr>
          <p:cNvPr id="13" name="Grafik 12" descr="Ein Bild, das Text, Person, drinnen, Fenster enthält.&#10;&#10;Automatisch generierte Beschreibung">
            <a:extLst>
              <a:ext uri="{FF2B5EF4-FFF2-40B4-BE49-F238E27FC236}">
                <a16:creationId xmlns:a16="http://schemas.microsoft.com/office/drawing/2014/main" id="{4E70D9B6-29EE-34BF-B54B-060FDC5A2527}"/>
              </a:ext>
            </a:extLst>
          </p:cNvPr>
          <p:cNvPicPr>
            <a:picLocks noChangeAspect="1"/>
          </p:cNvPicPr>
          <p:nvPr/>
        </p:nvPicPr>
        <p:blipFill rotWithShape="1">
          <a:blip r:embed="rId7">
            <a:extLst>
              <a:ext uri="{28A0092B-C50C-407E-A947-70E740481C1C}">
                <a14:useLocalDpi xmlns:a14="http://schemas.microsoft.com/office/drawing/2010/main" val="0"/>
              </a:ext>
            </a:extLst>
          </a:blip>
          <a:srcRect l="7428" r="32992"/>
          <a:stretch/>
        </p:blipFill>
        <p:spPr>
          <a:xfrm>
            <a:off x="6662472" y="3469102"/>
            <a:ext cx="3243528" cy="3388893"/>
          </a:xfrm>
          <a:prstGeom prst="rect">
            <a:avLst/>
          </a:prstGeom>
        </p:spPr>
      </p:pic>
    </p:spTree>
    <p:extLst>
      <p:ext uri="{BB962C8B-B14F-4D97-AF65-F5344CB8AC3E}">
        <p14:creationId xmlns:p14="http://schemas.microsoft.com/office/powerpoint/2010/main" val="408369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Person, Anzug, Vorhang enthält.&#10;&#10;Automatisch generierte Beschreibung">
            <a:extLst>
              <a:ext uri="{FF2B5EF4-FFF2-40B4-BE49-F238E27FC236}">
                <a16:creationId xmlns:a16="http://schemas.microsoft.com/office/drawing/2014/main" id="{98FB8208-A940-F3D7-F3D1-D3B216379AB2}"/>
              </a:ext>
            </a:extLst>
          </p:cNvPr>
          <p:cNvPicPr>
            <a:picLocks noChangeAspect="1"/>
          </p:cNvPicPr>
          <p:nvPr/>
        </p:nvPicPr>
        <p:blipFill rotWithShape="1">
          <a:blip r:embed="rId2">
            <a:extLst>
              <a:ext uri="{28A0092B-C50C-407E-A947-70E740481C1C}">
                <a14:useLocalDpi xmlns:a14="http://schemas.microsoft.com/office/drawing/2010/main" val="0"/>
              </a:ext>
            </a:extLst>
          </a:blip>
          <a:srcRect l="24246" r="16010"/>
          <a:stretch/>
        </p:blipFill>
        <p:spPr>
          <a:xfrm>
            <a:off x="20" y="10"/>
            <a:ext cx="3252449" cy="3388883"/>
          </a:xfrm>
          <a:prstGeom prst="rect">
            <a:avLst/>
          </a:prstGeom>
        </p:spPr>
      </p:pic>
      <p:pic>
        <p:nvPicPr>
          <p:cNvPr id="7" name="Grafik 6" descr="Ein Bild, das draußen, Person, Fenster enthält.&#10;&#10;Automatisch generierte Beschreibung">
            <a:extLst>
              <a:ext uri="{FF2B5EF4-FFF2-40B4-BE49-F238E27FC236}">
                <a16:creationId xmlns:a16="http://schemas.microsoft.com/office/drawing/2014/main" id="{A016138E-59D7-FD6F-003E-1D1975729333}"/>
              </a:ext>
            </a:extLst>
          </p:cNvPr>
          <p:cNvPicPr>
            <a:picLocks noChangeAspect="1"/>
          </p:cNvPicPr>
          <p:nvPr/>
        </p:nvPicPr>
        <p:blipFill rotWithShape="1">
          <a:blip r:embed="rId3">
            <a:extLst>
              <a:ext uri="{28A0092B-C50C-407E-A947-70E740481C1C}">
                <a14:useLocalDpi xmlns:a14="http://schemas.microsoft.com/office/drawing/2010/main" val="0"/>
              </a:ext>
            </a:extLst>
          </a:blip>
          <a:srcRect l="13140" r="26850" b="-3"/>
          <a:stretch/>
        </p:blipFill>
        <p:spPr>
          <a:xfrm>
            <a:off x="3326764" y="10"/>
            <a:ext cx="3261413" cy="3383270"/>
          </a:xfrm>
          <a:prstGeom prst="rect">
            <a:avLst/>
          </a:prstGeom>
        </p:spPr>
      </p:pic>
      <p:pic>
        <p:nvPicPr>
          <p:cNvPr id="13" name="Grafik 12" descr="Ein Bild, das drinnen, festlegen enthält.&#10;&#10;Automatisch generierte Beschreibung">
            <a:extLst>
              <a:ext uri="{FF2B5EF4-FFF2-40B4-BE49-F238E27FC236}">
                <a16:creationId xmlns:a16="http://schemas.microsoft.com/office/drawing/2014/main" id="{A6BA2F5C-5EB2-1C8E-127E-DD14FA06CDC3}"/>
              </a:ext>
            </a:extLst>
          </p:cNvPr>
          <p:cNvPicPr>
            <a:picLocks noChangeAspect="1"/>
          </p:cNvPicPr>
          <p:nvPr/>
        </p:nvPicPr>
        <p:blipFill rotWithShape="1">
          <a:blip r:embed="rId4">
            <a:extLst>
              <a:ext uri="{28A0092B-C50C-407E-A947-70E740481C1C}">
                <a14:useLocalDpi xmlns:a14="http://schemas.microsoft.com/office/drawing/2010/main" val="0"/>
              </a:ext>
            </a:extLst>
          </a:blip>
          <a:srcRect l="17234" r="22921" b="-3"/>
          <a:stretch/>
        </p:blipFill>
        <p:spPr>
          <a:xfrm>
            <a:off x="6653530" y="10"/>
            <a:ext cx="3252469" cy="3383270"/>
          </a:xfrm>
          <a:prstGeom prst="rect">
            <a:avLst/>
          </a:prstGeom>
        </p:spPr>
      </p:pic>
      <p:pic>
        <p:nvPicPr>
          <p:cNvPr id="3" name="Grafik 2">
            <a:extLst>
              <a:ext uri="{FF2B5EF4-FFF2-40B4-BE49-F238E27FC236}">
                <a16:creationId xmlns:a16="http://schemas.microsoft.com/office/drawing/2014/main" id="{B9490D8B-6D1E-6363-7FFE-63CE671D11DB}"/>
              </a:ext>
            </a:extLst>
          </p:cNvPr>
          <p:cNvPicPr>
            <a:picLocks noChangeAspect="1"/>
          </p:cNvPicPr>
          <p:nvPr/>
        </p:nvPicPr>
        <p:blipFill rotWithShape="1">
          <a:blip r:embed="rId5">
            <a:extLst>
              <a:ext uri="{28A0092B-C50C-407E-A947-70E740481C1C}">
                <a14:useLocalDpi xmlns:a14="http://schemas.microsoft.com/office/drawing/2010/main" val="0"/>
              </a:ext>
            </a:extLst>
          </a:blip>
          <a:srcRect l="34154" r="2022" b="-2"/>
          <a:stretch/>
        </p:blipFill>
        <p:spPr>
          <a:xfrm>
            <a:off x="20" y="3469102"/>
            <a:ext cx="3252449" cy="3388893"/>
          </a:xfrm>
          <a:prstGeom prst="rect">
            <a:avLst/>
          </a:prstGeom>
        </p:spPr>
      </p:pic>
      <p:pic>
        <p:nvPicPr>
          <p:cNvPr id="11" name="Grafik 10">
            <a:extLst>
              <a:ext uri="{FF2B5EF4-FFF2-40B4-BE49-F238E27FC236}">
                <a16:creationId xmlns:a16="http://schemas.microsoft.com/office/drawing/2014/main" id="{23DF0F78-9340-5D85-450E-820FAF55C113}"/>
              </a:ext>
            </a:extLst>
          </p:cNvPr>
          <p:cNvPicPr>
            <a:picLocks noChangeAspect="1"/>
          </p:cNvPicPr>
          <p:nvPr/>
        </p:nvPicPr>
        <p:blipFill rotWithShape="1">
          <a:blip r:embed="rId6">
            <a:extLst>
              <a:ext uri="{28A0092B-C50C-407E-A947-70E740481C1C}">
                <a14:useLocalDpi xmlns:a14="http://schemas.microsoft.com/office/drawing/2010/main" val="0"/>
              </a:ext>
            </a:extLst>
          </a:blip>
          <a:srcRect l="20334" r="19656" b="-3"/>
          <a:stretch/>
        </p:blipFill>
        <p:spPr>
          <a:xfrm>
            <a:off x="3326764" y="3469102"/>
            <a:ext cx="3261413" cy="3383280"/>
          </a:xfrm>
          <a:prstGeom prst="rect">
            <a:avLst/>
          </a:prstGeom>
        </p:spPr>
      </p:pic>
      <p:pic>
        <p:nvPicPr>
          <p:cNvPr id="5" name="Grafik 4">
            <a:extLst>
              <a:ext uri="{FF2B5EF4-FFF2-40B4-BE49-F238E27FC236}">
                <a16:creationId xmlns:a16="http://schemas.microsoft.com/office/drawing/2014/main" id="{C69FA665-FF69-F6E4-F1D0-134360BD8EA3}"/>
              </a:ext>
            </a:extLst>
          </p:cNvPr>
          <p:cNvPicPr>
            <a:picLocks noChangeAspect="1"/>
          </p:cNvPicPr>
          <p:nvPr/>
        </p:nvPicPr>
        <p:blipFill rotWithShape="1">
          <a:blip r:embed="rId7">
            <a:extLst>
              <a:ext uri="{28A0092B-C50C-407E-A947-70E740481C1C}">
                <a14:useLocalDpi xmlns:a14="http://schemas.microsoft.com/office/drawing/2010/main" val="0"/>
              </a:ext>
            </a:extLst>
          </a:blip>
          <a:srcRect l="23580" r="16840"/>
          <a:stretch/>
        </p:blipFill>
        <p:spPr>
          <a:xfrm>
            <a:off x="6662472" y="3469102"/>
            <a:ext cx="3243528" cy="3388893"/>
          </a:xfrm>
          <a:prstGeom prst="rect">
            <a:avLst/>
          </a:prstGeom>
        </p:spPr>
      </p:pic>
    </p:spTree>
    <p:extLst>
      <p:ext uri="{BB962C8B-B14F-4D97-AF65-F5344CB8AC3E}">
        <p14:creationId xmlns:p14="http://schemas.microsoft.com/office/powerpoint/2010/main" val="339398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3631763"/>
          </a:xfrm>
          <a:prstGeom prst="rect">
            <a:avLst/>
          </a:prstGeom>
          <a:noFill/>
        </p:spPr>
        <p:txBody>
          <a:bodyPr wrap="square">
            <a:spAutoFit/>
          </a:bodyPr>
          <a:lstStyle/>
          <a:p>
            <a:pPr algn="l"/>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是奥地利作曲家理查德</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施特劳斯于</a:t>
            </a:r>
            <a:r>
              <a:rPr lang="en-US" altLang="zh-CN" sz="1000" b="0" i="0" dirty="0">
                <a:solidFill>
                  <a:srgbClr val="000000"/>
                </a:solidFill>
                <a:effectLst/>
                <a:latin typeface="-apple-system"/>
              </a:rPr>
              <a:t>1905</a:t>
            </a:r>
            <a:r>
              <a:rPr lang="zh-CN" altLang="en-US" sz="1000" b="0" i="0" dirty="0">
                <a:solidFill>
                  <a:srgbClr val="000000"/>
                </a:solidFill>
                <a:effectLst/>
                <a:latin typeface="-apple-system"/>
              </a:rPr>
              <a:t>年所创作的一部歌剧，基于奥斯卡</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王尔德的同名戏剧。以下是该剧的详细剧情梗概：</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第一场</a:t>
            </a:r>
          </a:p>
          <a:p>
            <a:pPr algn="l"/>
            <a:r>
              <a:rPr lang="zh-CN" altLang="en-US" sz="1000" b="0" i="0" dirty="0">
                <a:solidFill>
                  <a:srgbClr val="000000"/>
                </a:solidFill>
                <a:effectLst/>
                <a:latin typeface="-apple-system"/>
              </a:rPr>
              <a:t>聚会在希律王宫中。希律王举办宴会来庆祝他新建的宫殿的竣工。宾客们谈论着各种话题，包括宗教、政治和艺术。希律王的继母希罗底和她的女儿</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都在场，</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开始引起人们的注意。与此同时，司铎约翰因为他在沙漠中宣讲了宗教而被希律王囚禁在牢房里。</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对司铎约翰很感兴趣，于是她请求看看他。</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第二场</a:t>
            </a:r>
          </a:p>
          <a:p>
            <a:pPr algn="l"/>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独自走进牢房，发现了被囚禁的约翰。她试图引诱他，但他拒绝了她的一切。然而，</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对他的虔诚和美貌产生了强烈的兴趣。</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第三场</a:t>
            </a:r>
          </a:p>
          <a:p>
            <a:pPr algn="l"/>
            <a:r>
              <a:rPr lang="zh-CN" altLang="en-US" sz="1000" b="0" i="0" dirty="0">
                <a:solidFill>
                  <a:srgbClr val="000000"/>
                </a:solidFill>
                <a:effectLst/>
                <a:latin typeface="-apple-system"/>
              </a:rPr>
              <a:t>回到宴会中，希罗底告诉希律王她梦见了约翰的死亡，并请求希律王杀掉约翰。希律王不愿意这样做，因为他觉得约翰是一位伟大的先知。但当</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进入宴会时，希律王被她的美貌所吸引，承诺满足她的一个要求。</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要求希律王将约翰的头颅放在盘子里给她。</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第四场</a:t>
            </a:r>
          </a:p>
          <a:p>
            <a:pPr algn="l"/>
            <a:r>
              <a:rPr lang="zh-CN" altLang="en-US" sz="1000" b="0" i="0" dirty="0">
                <a:solidFill>
                  <a:srgbClr val="000000"/>
                </a:solidFill>
                <a:effectLst/>
                <a:latin typeface="-apple-system"/>
              </a:rPr>
              <a:t>希律王试图劝阻</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，告诉她这是一个可怕的要求，但她拒绝了他的警告。希律王最终被迫履行承诺，命令士兵把约翰的头颅放在盘子里给</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接过头颅，开始与它说话，并在最后热吻它。希律王非常震惊，下令将</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处死。</a:t>
            </a: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5632311"/>
          </a:xfrm>
          <a:prstGeom prst="rect">
            <a:avLst/>
          </a:prstGeom>
          <a:noFill/>
        </p:spPr>
        <p:txBody>
          <a:bodyPr wrap="square">
            <a:spAutoFit/>
          </a:bodyPr>
          <a:lstStyle/>
          <a:p>
            <a:pPr algn="l"/>
            <a:r>
              <a:rPr lang="zh-CN" altLang="en-US" sz="1000" b="0" i="0" dirty="0">
                <a:solidFill>
                  <a:srgbClr val="354875"/>
                </a:solidFill>
                <a:effectLst/>
                <a:latin typeface="AustinText"/>
              </a:rPr>
              <a:t>第一个场景</a:t>
            </a:r>
            <a:br>
              <a:rPr lang="zh-CN" altLang="en-US" sz="1000" b="0" i="0" dirty="0">
                <a:solidFill>
                  <a:srgbClr val="354875"/>
                </a:solidFill>
                <a:effectLst/>
                <a:latin typeface="AustinText"/>
              </a:rPr>
            </a:br>
            <a:r>
              <a:rPr lang="zh-CN" altLang="en-US" sz="1000" b="0" i="0" dirty="0">
                <a:solidFill>
                  <a:srgbClr val="354875"/>
                </a:solidFill>
                <a:effectLst/>
                <a:latin typeface="AustinText"/>
              </a:rPr>
              <a:t>先知 </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被俘虏吊在现场。百夫长纳拉博斯爱上了希罗底王后的女儿、希律王的侄女莎乐美。他以月亮的形象歌唱她的美丽。希罗底亚斯的侍从试图让他远离莎乐美。</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说出预言。士兵们很困惑，他们不理解他。</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第二场 莎乐</a:t>
            </a:r>
            <a:br>
              <a:rPr lang="zh-CN" altLang="en-US" sz="1000" b="0" i="0" dirty="0">
                <a:solidFill>
                  <a:srgbClr val="354875"/>
                </a:solidFill>
                <a:effectLst/>
                <a:latin typeface="AustinText"/>
              </a:rPr>
            </a:br>
            <a:r>
              <a:rPr lang="zh-CN" altLang="en-US" sz="1000" b="0" i="0" dirty="0">
                <a:solidFill>
                  <a:srgbClr val="354875"/>
                </a:solidFill>
                <a:effectLst/>
                <a:latin typeface="AustinText"/>
              </a:rPr>
              <a:t>美逃离了国王的侵扰。她对被放倒在地的 </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很着迷。莎乐美想和他说话，并违背希律的命令，要求把他带来。士兵拒绝。</a:t>
            </a:r>
            <a:r>
              <a:rPr lang="en-US" altLang="zh-CN" sz="1000" b="0" i="0" dirty="0" err="1">
                <a:solidFill>
                  <a:srgbClr val="354875"/>
                </a:solidFill>
                <a:effectLst/>
                <a:latin typeface="AustinText"/>
              </a:rPr>
              <a:t>Narraboth</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无法抗拒 </a:t>
            </a:r>
            <a:r>
              <a:rPr lang="en-US" altLang="zh-CN" sz="1000" b="0" i="0" dirty="0">
                <a:solidFill>
                  <a:srgbClr val="354875"/>
                </a:solidFill>
                <a:effectLst/>
                <a:latin typeface="AustinText"/>
              </a:rPr>
              <a:t>Salome </a:t>
            </a:r>
            <a:r>
              <a:rPr lang="zh-CN" altLang="en-US" sz="1000" b="0" i="0" dirty="0">
                <a:solidFill>
                  <a:srgbClr val="354875"/>
                </a:solidFill>
                <a:effectLst/>
                <a:latin typeface="AustinText"/>
              </a:rPr>
              <a:t>的承诺，下令去接 </a:t>
            </a:r>
            <a:r>
              <a:rPr lang="en-US" altLang="zh-CN" sz="1000" b="0" i="0" dirty="0" err="1">
                <a:solidFill>
                  <a:srgbClr val="354875"/>
                </a:solidFill>
                <a:effectLst/>
                <a:latin typeface="AustinText"/>
              </a:rPr>
              <a:t>Jochanaan</a:t>
            </a:r>
            <a:r>
              <a:rPr lang="zh-CN" altLang="en-US" sz="1000" b="0" i="0" dirty="0">
                <a:solidFill>
                  <a:srgbClr val="354875"/>
                </a:solidFill>
                <a:effectLst/>
                <a:latin typeface="AustinText"/>
              </a:rPr>
              <a:t>。</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第三场</a:t>
            </a:r>
            <a:br>
              <a:rPr lang="zh-CN" altLang="en-US" sz="1000" b="0" i="0" dirty="0">
                <a:solidFill>
                  <a:srgbClr val="354875"/>
                </a:solidFill>
                <a:effectLst/>
                <a:latin typeface="AustinText"/>
              </a:rPr>
            </a:br>
            <a:r>
              <a:rPr lang="zh-CN" altLang="en-US" sz="1000" b="0" i="0" dirty="0">
                <a:solidFill>
                  <a:srgbClr val="354875"/>
                </a:solidFill>
                <a:effectLst/>
                <a:latin typeface="AustinText"/>
              </a:rPr>
              <a:t>奥斯卡</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王尔德进场。他释放了先知。</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出现并援引他的世界观。他控告希律和希罗底的罪恶。莎乐美着迷，试图接近他。</a:t>
            </a:r>
            <a:r>
              <a:rPr lang="en-US" altLang="zh-CN" sz="1000" b="0" i="0" dirty="0" err="1">
                <a:solidFill>
                  <a:srgbClr val="354875"/>
                </a:solidFill>
                <a:effectLst/>
                <a:latin typeface="AustinText"/>
              </a:rPr>
              <a:t>Narraboth</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想要阻止 </a:t>
            </a:r>
            <a:r>
              <a:rPr lang="en-US" altLang="zh-CN" sz="1000" b="0" i="0" dirty="0">
                <a:solidFill>
                  <a:srgbClr val="354875"/>
                </a:solidFill>
                <a:effectLst/>
                <a:latin typeface="AustinText"/>
              </a:rPr>
              <a:t>Salome</a:t>
            </a:r>
            <a:r>
              <a:rPr lang="zh-CN" altLang="en-US" sz="1000" b="0" i="0" dirty="0">
                <a:solidFill>
                  <a:srgbClr val="354875"/>
                </a:solidFill>
                <a:effectLst/>
                <a:latin typeface="AustinText"/>
              </a:rPr>
              <a:t>。莎乐美沉醉于对约翰的身体、头发和嘴巴的爱，约翰阻止了她的欲望。局势升级。在王尔德的陪伴下，一场欲望、抵抗、吸引力、对真理的激进探索和狂喜的斗争开始了。</a:t>
            </a:r>
            <a:r>
              <a:rPr lang="en-US" altLang="zh-CN" sz="1000" b="0" i="0" dirty="0" err="1">
                <a:solidFill>
                  <a:srgbClr val="354875"/>
                </a:solidFill>
                <a:effectLst/>
                <a:latin typeface="AustinText"/>
              </a:rPr>
              <a:t>Narraboth</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刺伤了自己。</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用他最后的力量诅咒 </a:t>
            </a:r>
            <a:r>
              <a:rPr lang="en-US" altLang="zh-CN" sz="1000" b="0" i="0" dirty="0">
                <a:solidFill>
                  <a:srgbClr val="354875"/>
                </a:solidFill>
                <a:effectLst/>
                <a:latin typeface="AustinText"/>
              </a:rPr>
              <a:t>Salome </a:t>
            </a:r>
            <a:r>
              <a:rPr lang="zh-CN" altLang="en-US" sz="1000" b="0" i="0" dirty="0">
                <a:solidFill>
                  <a:srgbClr val="354875"/>
                </a:solidFill>
                <a:effectLst/>
                <a:latin typeface="AustinText"/>
              </a:rPr>
              <a:t>并退出。莎乐美逃跑了。</a:t>
            </a:r>
          </a:p>
          <a:p>
            <a:pPr algn="l"/>
            <a:r>
              <a:rPr lang="zh-CN" altLang="en-US" sz="1000" b="0" i="0" dirty="0">
                <a:solidFill>
                  <a:srgbClr val="354875"/>
                </a:solidFill>
                <a:effectLst/>
                <a:latin typeface="AustinText"/>
              </a:rPr>
              <a:t>第四场</a:t>
            </a:r>
            <a:endParaRPr lang="en-US" altLang="zh-CN" sz="1000" b="0" i="0" dirty="0">
              <a:solidFill>
                <a:srgbClr val="354875"/>
              </a:solidFill>
              <a:effectLst/>
              <a:latin typeface="AustinText"/>
            </a:endParaRPr>
          </a:p>
          <a:p>
            <a:pPr algn="l"/>
            <a:br>
              <a:rPr lang="zh-CN" altLang="en-US" sz="1000" b="0" i="0" dirty="0">
                <a:solidFill>
                  <a:srgbClr val="354875"/>
                </a:solidFill>
                <a:effectLst/>
                <a:latin typeface="AustinText"/>
              </a:rPr>
            </a:br>
            <a:r>
              <a:rPr lang="zh-CN" altLang="en-US" sz="1000" b="0" i="0" dirty="0">
                <a:solidFill>
                  <a:srgbClr val="354875"/>
                </a:solidFill>
                <a:effectLst/>
                <a:latin typeface="AustinText"/>
              </a:rPr>
              <a:t>希律和他的妻子希罗底冲进来。两人都在寻找莎乐美，莎乐美静静地坐在椅子上。希律充满了对死亡的恐惧。他拼命抵抗并接近莎乐美，以确保他在她年轻时的效力。希罗底厌恶，莎乐美冷冷拒绝。这一幕一再被乔坎南的预言打断，希罗底亚斯极力为自己辩护。</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一群五名犹太人就上帝的概念和弥赛亚的可能出现展开神学争论。两个拿撒勒人描述了耶稣的工作。希律不愿与这一切有任何关系，并要求莎乐美为他跳舞。莎乐美最终同意了，作为交换条件是希律必须发誓满足她的任何愿望。莎乐美与王尔德一起为希律王跳起她的舞蹈。</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希律欣喜若狂，渴望实现莎乐美的愿望。莎乐美要求乔卡南的头颅。希罗底在这方面鼓励她。希律惊慌失措，试图用无数的提议和财富来劝阻莎乐美。莎乐美并没有被任何事情吓倒。希律最终同意了。</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被带走了。莎乐美边听边颤抖，等待着他的脑袋。乔坎南被杀。</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莎乐美以模范的方式歌唱她看似满足的欲望和渴望。希律王吓坏了，而希罗底亚斯接受了正在发生的事情。王尔德退出。莎乐美亲吻乔坎南的断头。这也是他们的结局。希律下令处死莎乐美。士兵们谋杀了莎乐美。</a:t>
            </a: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674124" y="4032638"/>
            <a:ext cx="3838713" cy="2274733"/>
          </a:xfrm>
          <a:prstGeom prst="rect">
            <a:avLst/>
          </a:prstGeom>
        </p:spPr>
      </p:pic>
    </p:spTree>
    <p:extLst>
      <p:ext uri="{BB962C8B-B14F-4D97-AF65-F5344CB8AC3E}">
        <p14:creationId xmlns:p14="http://schemas.microsoft.com/office/powerpoint/2010/main" val="3708653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spTree>
    <p:extLst>
      <p:ext uri="{BB962C8B-B14F-4D97-AF65-F5344CB8AC3E}">
        <p14:creationId xmlns:p14="http://schemas.microsoft.com/office/powerpoint/2010/main" val="348211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03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1F0BE7F-FCE8-A72C-063C-2C445C9A2372}"/>
              </a:ext>
            </a:extLst>
          </p:cNvPr>
          <p:cNvPicPr>
            <a:picLocks noChangeAspect="1"/>
          </p:cNvPicPr>
          <p:nvPr/>
        </p:nvPicPr>
        <p:blipFill rotWithShape="1">
          <a:blip r:embed="rId2"/>
          <a:srcRect l="676" r="2" b="2"/>
          <a:stretch/>
        </p:blipFill>
        <p:spPr>
          <a:xfrm>
            <a:off x="20" y="1282"/>
            <a:ext cx="9905980" cy="6856718"/>
          </a:xfrm>
          <a:prstGeom prst="rect">
            <a:avLst/>
          </a:prstGeom>
        </p:spPr>
      </p:pic>
      <p:pic>
        <p:nvPicPr>
          <p:cNvPr id="5" name="Grafik 4" descr="Ein Bild, das Tisch enthält.&#10;&#10;Automatisch generierte Beschreibung">
            <a:extLst>
              <a:ext uri="{FF2B5EF4-FFF2-40B4-BE49-F238E27FC236}">
                <a16:creationId xmlns:a16="http://schemas.microsoft.com/office/drawing/2014/main" id="{D35CA84A-B0E0-DB8C-F12D-15D62BF20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00506"/>
            <a:ext cx="4990944" cy="1756212"/>
          </a:xfrm>
          <a:prstGeom prst="rect">
            <a:avLst/>
          </a:prstGeom>
        </p:spPr>
      </p:pic>
    </p:spTree>
    <p:extLst>
      <p:ext uri="{BB962C8B-B14F-4D97-AF65-F5344CB8AC3E}">
        <p14:creationId xmlns:p14="http://schemas.microsoft.com/office/powerpoint/2010/main" val="3350408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7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698" y="0"/>
            <a:ext cx="4953698" cy="7017306"/>
          </a:xfrm>
          <a:prstGeom prst="rect">
            <a:avLst/>
          </a:prstGeom>
          <a:noFill/>
        </p:spPr>
        <p:txBody>
          <a:bodyPr wrap="square">
            <a:spAutoFit/>
          </a:bodyPr>
          <a:lstStyle/>
          <a:p>
            <a:r>
              <a:rPr lang="en-US" altLang="zh-CN" sz="1000" b="0" i="0" dirty="0">
                <a:effectLst/>
                <a:latin typeface="Helvetica Neue"/>
              </a:rPr>
              <a:t>《</a:t>
            </a:r>
            <a:r>
              <a:rPr lang="zh-CN" altLang="en-US" sz="1000" b="0" i="0" dirty="0">
                <a:effectLst/>
                <a:latin typeface="Helvetica Neue"/>
              </a:rPr>
              <a:t>美丽的磨坊女</a:t>
            </a:r>
            <a:r>
              <a:rPr lang="en-US" altLang="zh-CN" sz="1000" b="0" i="0" dirty="0">
                <a:effectLst/>
                <a:latin typeface="Helvetica Neue"/>
              </a:rPr>
              <a:t>》</a:t>
            </a:r>
            <a:r>
              <a:rPr lang="zh-CN" altLang="en-US" sz="1000" b="0" i="0" dirty="0">
                <a:effectLst/>
                <a:latin typeface="Helvetica Neue"/>
              </a:rPr>
              <a:t>是</a:t>
            </a:r>
            <a:r>
              <a:rPr lang="zh-CN" altLang="en-US" sz="1000" b="0" i="0" strike="noStrike" dirty="0">
                <a:effectLst/>
                <a:latin typeface="Helvetica Neue"/>
                <a:hlinkClick r:id="rId2">
                  <a:extLst>
                    <a:ext uri="{A12FA001-AC4F-418D-AE19-62706E023703}">
                      <ahyp:hlinkClr xmlns:ahyp="http://schemas.microsoft.com/office/drawing/2018/hyperlinkcolor" val="tx"/>
                    </a:ext>
                  </a:extLst>
                </a:hlinkClick>
              </a:rPr>
              <a:t>舒伯特</a:t>
            </a:r>
            <a:r>
              <a:rPr lang="zh-CN" altLang="en-US" sz="1000" b="0" i="0" dirty="0">
                <a:effectLst/>
                <a:latin typeface="Helvetica Neue"/>
              </a:rPr>
              <a:t>从德国</a:t>
            </a:r>
            <a:r>
              <a:rPr lang="zh-CN" altLang="en-US" sz="1000" b="0" i="0" strike="noStrike" dirty="0">
                <a:effectLst/>
                <a:latin typeface="Helvetica Neue"/>
                <a:hlinkClick r:id="rId3">
                  <a:extLst>
                    <a:ext uri="{A12FA001-AC4F-418D-AE19-62706E023703}">
                      <ahyp:hlinkClr xmlns:ahyp="http://schemas.microsoft.com/office/drawing/2018/hyperlinkcolor" val="tx"/>
                    </a:ext>
                  </a:extLst>
                </a:hlinkClick>
              </a:rPr>
              <a:t>浪漫主义</a:t>
            </a:r>
            <a:r>
              <a:rPr lang="zh-CN" altLang="en-US" sz="1000" b="0" i="0" dirty="0">
                <a:effectLst/>
                <a:latin typeface="Helvetica Neue"/>
              </a:rPr>
              <a:t>诗人缪勒的同名长诗里，选出其中二十首谱写成的</a:t>
            </a:r>
            <a:r>
              <a:rPr lang="zh-CN" altLang="en-US" sz="1000" b="0" i="0" strike="noStrike" dirty="0">
                <a:effectLst/>
                <a:latin typeface="Helvetica Neue"/>
                <a:hlinkClick r:id="rId4">
                  <a:extLst>
                    <a:ext uri="{A12FA001-AC4F-418D-AE19-62706E023703}">
                      <ahyp:hlinkClr xmlns:ahyp="http://schemas.microsoft.com/office/drawing/2018/hyperlinkcolor" val="tx"/>
                    </a:ext>
                  </a:extLst>
                </a:hlinkClick>
              </a:rPr>
              <a:t>声乐套曲</a:t>
            </a:r>
            <a:r>
              <a:rPr lang="zh-CN" altLang="en-US" sz="1000" b="0" i="0" dirty="0">
                <a:effectLst/>
                <a:latin typeface="Helvetica Neue"/>
              </a:rPr>
              <a:t>。作于</a:t>
            </a:r>
            <a:r>
              <a:rPr lang="en-US" altLang="zh-CN" sz="1000" b="0" i="0" dirty="0">
                <a:effectLst/>
                <a:latin typeface="Helvetica Neue"/>
              </a:rPr>
              <a:t>1823</a:t>
            </a:r>
            <a:r>
              <a:rPr lang="zh-CN" altLang="en-US" sz="1000" b="0" i="0" dirty="0">
                <a:effectLst/>
                <a:latin typeface="Helvetica Neue"/>
              </a:rPr>
              <a:t>年。舒伯特著名的声乐套曲</a:t>
            </a:r>
            <a:r>
              <a:rPr lang="en-US" altLang="zh-CN" sz="1000" b="0" i="0" dirty="0">
                <a:effectLst/>
                <a:latin typeface="Helvetica Neue"/>
              </a:rPr>
              <a:t>《</a:t>
            </a:r>
            <a:r>
              <a:rPr lang="zh-CN" altLang="en-US" sz="1000" b="0" i="0" dirty="0">
                <a:effectLst/>
                <a:latin typeface="Helvetica Neue"/>
              </a:rPr>
              <a:t>美丽的磨坊女</a:t>
            </a:r>
            <a:r>
              <a:rPr lang="en-US" altLang="zh-CN" sz="1000" b="0" i="0" dirty="0">
                <a:effectLst/>
                <a:latin typeface="Helvetica Neue"/>
              </a:rPr>
              <a:t>》,</a:t>
            </a:r>
            <a:r>
              <a:rPr lang="zh-CN" altLang="en-US" sz="1000" b="0" i="0" dirty="0">
                <a:effectLst/>
                <a:latin typeface="Helvetica Neue"/>
              </a:rPr>
              <a:t>是浪漫主义题材声乐套曲的典范。它不仅是舒伯特自己的经历和内心真实情感的写照，更是他对</a:t>
            </a:r>
            <a:r>
              <a:rPr lang="zh-CN" altLang="en-US" sz="1000" b="0" i="0" strike="noStrike" dirty="0">
                <a:effectLst/>
                <a:latin typeface="Helvetica Neue"/>
                <a:hlinkClick r:id="rId5">
                  <a:extLst>
                    <a:ext uri="{A12FA001-AC4F-418D-AE19-62706E023703}">
                      <ahyp:hlinkClr xmlns:ahyp="http://schemas.microsoft.com/office/drawing/2018/hyperlinkcolor" val="tx"/>
                    </a:ext>
                  </a:extLst>
                </a:hlinkClick>
              </a:rPr>
              <a:t>艺术歌曲</a:t>
            </a:r>
            <a:r>
              <a:rPr lang="zh-CN" altLang="en-US" sz="1000" b="0" i="0" dirty="0">
                <a:effectLst/>
                <a:latin typeface="Helvetica Neue"/>
              </a:rPr>
              <a:t>的热爱和执着追求的更高形式上的成果，对这一体裁的形成起了重要作用。</a:t>
            </a:r>
            <a:endParaRPr lang="en-GB" altLang="zh-CN" sz="1000" b="0" i="0" dirty="0">
              <a:effectLst/>
              <a:latin typeface="Helvetica Neue"/>
            </a:endParaRPr>
          </a:p>
          <a:p>
            <a:endParaRPr lang="en-GB" sz="1000" dirty="0">
              <a:latin typeface="Helvetica Neue"/>
            </a:endParaRPr>
          </a:p>
          <a:p>
            <a:pPr algn="l"/>
            <a:r>
              <a:rPr lang="zh-CN" altLang="en-US" sz="1000" b="0" i="0" dirty="0">
                <a:effectLst/>
                <a:latin typeface="Helvetica Neue"/>
              </a:rPr>
              <a:t>长诗所描述的主人公是一个朝气蓬勃满怀幻想</a:t>
            </a:r>
            <a:r>
              <a:rPr lang="zh-CN" altLang="en-US" sz="1000" b="0" i="0" strike="noStrike" dirty="0">
                <a:effectLst/>
                <a:latin typeface="Helvetica Neue"/>
                <a:hlinkClick r:id="rId6">
                  <a:extLst>
                    <a:ext uri="{A12FA001-AC4F-418D-AE19-62706E023703}">
                      <ahyp:hlinkClr xmlns:ahyp="http://schemas.microsoft.com/office/drawing/2018/hyperlinkcolor" val="tx"/>
                    </a:ext>
                  </a:extLst>
                </a:hlinkClick>
              </a:rPr>
              <a:t>走向生活</a:t>
            </a:r>
            <a:r>
              <a:rPr lang="zh-CN" altLang="en-US" sz="1000" b="0" i="0" dirty="0">
                <a:effectLst/>
                <a:latin typeface="Helvetica Neue"/>
              </a:rPr>
              <a:t>旅程的青年。在孤独流浪中，他被雇为磨工，并深深地爱上了磨坊主人的女儿。但是，他的忠诚并没有打动磨坊主女儿的心，她却爱上了一个猎人。爱情的不幸使青年磨工陷入极度的悲观和苦闷之中，最后他投进清澈的河水，到水底</a:t>
            </a:r>
            <a:r>
              <a:rPr lang="zh-CN" altLang="en-US" sz="1000" b="0" i="0" strike="noStrike" dirty="0">
                <a:effectLst/>
                <a:latin typeface="Helvetica Neue"/>
                <a:hlinkClick r:id="rId7">
                  <a:extLst>
                    <a:ext uri="{A12FA001-AC4F-418D-AE19-62706E023703}">
                      <ahyp:hlinkClr xmlns:ahyp="http://schemas.microsoft.com/office/drawing/2018/hyperlinkcolor" val="tx"/>
                    </a:ext>
                  </a:extLst>
                </a:hlinkClick>
              </a:rPr>
              <a:t>去寻找</a:t>
            </a:r>
            <a:r>
              <a:rPr lang="zh-CN" altLang="en-US" sz="1000" b="0" i="0" dirty="0">
                <a:effectLst/>
                <a:latin typeface="Helvetica Neue"/>
              </a:rPr>
              <a:t>慰藉。</a:t>
            </a:r>
            <a:endParaRPr lang="en-GB" altLang="zh-CN" sz="1000" b="0" i="0" dirty="0">
              <a:effectLst/>
              <a:latin typeface="Helvetica Neue"/>
            </a:endParaRPr>
          </a:p>
          <a:p>
            <a:pPr algn="l"/>
            <a:endParaRPr lang="zh-CN" altLang="en-US" sz="1000" b="0" i="0" dirty="0">
              <a:effectLst/>
              <a:latin typeface="Helvetica Neue"/>
            </a:endParaRPr>
          </a:p>
          <a:p>
            <a:pPr algn="l"/>
            <a:r>
              <a:rPr lang="zh-CN" altLang="en-US" sz="1000" b="0" i="0" dirty="0">
                <a:effectLst/>
                <a:latin typeface="Helvetica Neue"/>
              </a:rPr>
              <a:t>这部具有鲜明</a:t>
            </a:r>
            <a:r>
              <a:rPr lang="zh-CN" altLang="en-US" sz="1000" b="0" i="0" strike="noStrike" dirty="0">
                <a:effectLst/>
                <a:latin typeface="Helvetica Neue"/>
                <a:hlinkClick r:id="rId8">
                  <a:extLst>
                    <a:ext uri="{A12FA001-AC4F-418D-AE19-62706E023703}">
                      <ahyp:hlinkClr xmlns:ahyp="http://schemas.microsoft.com/office/drawing/2018/hyperlinkcolor" val="tx"/>
                    </a:ext>
                  </a:extLst>
                </a:hlinkClick>
              </a:rPr>
              <a:t>抒情风格</a:t>
            </a:r>
            <a:r>
              <a:rPr lang="zh-CN" altLang="en-US" sz="1000" b="0" i="0" dirty="0">
                <a:effectLst/>
                <a:latin typeface="Helvetica Neue"/>
              </a:rPr>
              <a:t>的套曲，富有深刻的</a:t>
            </a:r>
            <a:r>
              <a:rPr lang="zh-CN" altLang="en-US" sz="1000" b="0" i="0" strike="noStrike" dirty="0">
                <a:effectLst/>
                <a:latin typeface="Helvetica Neue"/>
                <a:hlinkClick r:id="rId9">
                  <a:extLst>
                    <a:ext uri="{A12FA001-AC4F-418D-AE19-62706E023703}">
                      <ahyp:hlinkClr xmlns:ahyp="http://schemas.microsoft.com/office/drawing/2018/hyperlinkcolor" val="tx"/>
                    </a:ext>
                  </a:extLst>
                </a:hlinkClick>
              </a:rPr>
              <a:t>哲理性</a:t>
            </a:r>
            <a:r>
              <a:rPr lang="zh-CN" altLang="en-US" sz="1000" b="0" i="0" dirty="0">
                <a:effectLst/>
                <a:latin typeface="Helvetica Neue"/>
              </a:rPr>
              <a:t>和强烈的</a:t>
            </a:r>
            <a:r>
              <a:rPr lang="zh-CN" altLang="en-US" sz="1000" b="0" i="0" strike="noStrike" dirty="0">
                <a:effectLst/>
                <a:latin typeface="Helvetica Neue"/>
                <a:hlinkClick r:id="rId10">
                  <a:extLst>
                    <a:ext uri="{A12FA001-AC4F-418D-AE19-62706E023703}">
                      <ahyp:hlinkClr xmlns:ahyp="http://schemas.microsoft.com/office/drawing/2018/hyperlinkcolor" val="tx"/>
                    </a:ext>
                  </a:extLst>
                </a:hlinkClick>
              </a:rPr>
              <a:t>戏剧性</a:t>
            </a:r>
            <a:r>
              <a:rPr lang="zh-CN" altLang="en-US" sz="1000" b="0" i="0" dirty="0">
                <a:effectLst/>
                <a:latin typeface="Helvetica Neue"/>
              </a:rPr>
              <a:t>，它反映了当时在</a:t>
            </a:r>
            <a:r>
              <a:rPr lang="zh-CN" altLang="en-US" sz="1000" b="0" i="0" strike="noStrike" dirty="0">
                <a:effectLst/>
                <a:latin typeface="Helvetica Neue"/>
                <a:hlinkClick r:id="rId11">
                  <a:extLst>
                    <a:ext uri="{A12FA001-AC4F-418D-AE19-62706E023703}">
                      <ahyp:hlinkClr xmlns:ahyp="http://schemas.microsoft.com/office/drawing/2018/hyperlinkcolor" val="tx"/>
                    </a:ext>
                  </a:extLst>
                </a:hlinkClick>
              </a:rPr>
              <a:t>奥地利</a:t>
            </a:r>
            <a:r>
              <a:rPr lang="zh-CN" altLang="en-US" sz="1000" b="0" i="0" dirty="0">
                <a:effectLst/>
                <a:latin typeface="Helvetica Neue"/>
              </a:rPr>
              <a:t>反动统治下的</a:t>
            </a:r>
            <a:r>
              <a:rPr lang="zh-CN" altLang="en-US" sz="1000" b="0" i="0" strike="noStrike" dirty="0">
                <a:effectLst/>
                <a:latin typeface="Helvetica Neue"/>
                <a:hlinkClick r:id="rId12">
                  <a:extLst>
                    <a:ext uri="{A12FA001-AC4F-418D-AE19-62706E023703}">
                      <ahyp:hlinkClr xmlns:ahyp="http://schemas.microsoft.com/office/drawing/2018/hyperlinkcolor" val="tx"/>
                    </a:ext>
                  </a:extLst>
                </a:hlinkClick>
              </a:rPr>
              <a:t>小资产阶级</a:t>
            </a:r>
            <a:r>
              <a:rPr lang="zh-CN" altLang="en-US" sz="1000" b="0" i="0" dirty="0">
                <a:effectLst/>
                <a:latin typeface="Helvetica Neue"/>
              </a:rPr>
              <a:t>知识分子的郁闷、悲愤和对于光明幸福的热切期望，在一定程度上反映了十九世纪欧洲封建复辟时期的社 会现实。同时，这部套曲也表达了作者对自己的命运和</a:t>
            </a:r>
            <a:r>
              <a:rPr lang="zh-CN" altLang="en-US" sz="1000" b="0" i="0" strike="noStrike" dirty="0">
                <a:effectLst/>
                <a:latin typeface="Helvetica Neue"/>
                <a:hlinkClick r:id="rId13">
                  <a:extLst>
                    <a:ext uri="{A12FA001-AC4F-418D-AE19-62706E023703}">
                      <ahyp:hlinkClr xmlns:ahyp="http://schemas.microsoft.com/office/drawing/2018/hyperlinkcolor" val="tx"/>
                    </a:ext>
                  </a:extLst>
                </a:hlinkClick>
              </a:rPr>
              <a:t>社会现实</a:t>
            </a:r>
            <a:r>
              <a:rPr lang="zh-CN" altLang="en-US" sz="1000" b="0" i="0" dirty="0">
                <a:effectLst/>
                <a:latin typeface="Helvetica Neue"/>
              </a:rPr>
              <a:t>的不满和怨恨。</a:t>
            </a:r>
            <a:endParaRPr lang="en-GB" altLang="zh-CN" sz="1000" b="0" i="0" dirty="0">
              <a:effectLst/>
              <a:latin typeface="Helvetica Neue"/>
            </a:endParaRPr>
          </a:p>
          <a:p>
            <a:pPr algn="l"/>
            <a:endParaRPr lang="zh-CN" altLang="en-US" sz="1000" b="0" i="0" dirty="0">
              <a:effectLst/>
              <a:latin typeface="Helvetica Neue"/>
            </a:endParaRPr>
          </a:p>
          <a:p>
            <a:pPr algn="l"/>
            <a:r>
              <a:rPr lang="zh-CN" altLang="en-US" sz="1000" b="0" i="0" dirty="0">
                <a:effectLst/>
                <a:latin typeface="Helvetica Neue"/>
              </a:rPr>
              <a:t>套曲中除了青年磨工（第一人称）的形象之外，还有辅助的形象。一个是人格化了的小河，它是主人公的忠实朋友、伴侣和唯一的安慰者；另一个是主人公的情敌</a:t>
            </a:r>
            <a:r>
              <a:rPr lang="en-US" altLang="zh-CN" sz="1000" b="0" i="0" dirty="0">
                <a:effectLst/>
                <a:latin typeface="Helvetica Neue"/>
              </a:rPr>
              <a:t>——</a:t>
            </a:r>
            <a:r>
              <a:rPr lang="zh-CN" altLang="en-US" sz="1000" b="0" i="0" dirty="0">
                <a:effectLst/>
                <a:latin typeface="Helvetica Neue"/>
              </a:rPr>
              <a:t>猎人。它们都是在钢琴伴奏中加以体现的。</a:t>
            </a:r>
            <a:endParaRPr lang="en-GB" altLang="zh-CN" sz="1000" b="0" i="0" dirty="0">
              <a:effectLst/>
              <a:latin typeface="Helvetica Neue"/>
            </a:endParaRPr>
          </a:p>
          <a:p>
            <a:pPr algn="l"/>
            <a:endParaRPr lang="zh-CN" altLang="en-US" sz="1000" b="0" i="0" dirty="0">
              <a:effectLst/>
              <a:latin typeface="Helvetica Neue"/>
            </a:endParaRPr>
          </a:p>
          <a:p>
            <a:pPr algn="l"/>
            <a:r>
              <a:rPr lang="zh-CN" altLang="en-US" sz="1000" b="0" i="0" dirty="0">
                <a:effectLst/>
                <a:latin typeface="Helvetica Neue"/>
              </a:rPr>
              <a:t>故事的结局是不幸的，但是整个套曲的情绪却是明朗、抒情的。这说明当时舒伯特虽然处在苦闷、彷徨和悲观失望中，但他对生活却仍抱有幻想、充满希望。他认为“悲痛使人的辨别能力敏锐起来，使人们的精神坚强起来”（</a:t>
            </a:r>
            <a:r>
              <a:rPr lang="en-US" altLang="zh-CN" sz="1000" b="0" i="0" dirty="0">
                <a:effectLst/>
                <a:latin typeface="Helvetica Neue"/>
              </a:rPr>
              <a:t>1824</a:t>
            </a:r>
            <a:r>
              <a:rPr lang="zh-CN" altLang="en-US" sz="1000" b="0" i="0" dirty="0">
                <a:effectLst/>
                <a:latin typeface="Helvetica Neue"/>
              </a:rPr>
              <a:t>年</a:t>
            </a:r>
            <a:r>
              <a:rPr lang="en-US" altLang="zh-CN" sz="1000" b="0" i="0" dirty="0">
                <a:effectLst/>
                <a:latin typeface="Helvetica Neue"/>
              </a:rPr>
              <a:t>3</a:t>
            </a:r>
            <a:r>
              <a:rPr lang="zh-CN" altLang="en-US" sz="1000" b="0" i="0" dirty="0">
                <a:effectLst/>
                <a:latin typeface="Helvetica Neue"/>
              </a:rPr>
              <a:t>月</a:t>
            </a:r>
            <a:r>
              <a:rPr lang="en-US" altLang="zh-CN" sz="1000" b="0" i="0" dirty="0">
                <a:effectLst/>
                <a:latin typeface="Helvetica Neue"/>
              </a:rPr>
              <a:t>25</a:t>
            </a:r>
            <a:r>
              <a:rPr lang="zh-CN" altLang="en-US" sz="1000" b="0" i="0" dirty="0">
                <a:effectLst/>
                <a:latin typeface="Helvetica Neue"/>
              </a:rPr>
              <a:t>日日记），“我的</a:t>
            </a:r>
            <a:r>
              <a:rPr lang="zh-CN" altLang="en-US" sz="1000" b="0" i="0" strike="noStrike" dirty="0">
                <a:effectLst/>
                <a:latin typeface="Helvetica Neue"/>
                <a:hlinkClick r:id="rId14">
                  <a:extLst>
                    <a:ext uri="{A12FA001-AC4F-418D-AE19-62706E023703}">
                      <ahyp:hlinkClr xmlns:ahyp="http://schemas.microsoft.com/office/drawing/2018/hyperlinkcolor" val="tx"/>
                    </a:ext>
                  </a:extLst>
                </a:hlinkClick>
              </a:rPr>
              <a:t>音乐作品</a:t>
            </a:r>
            <a:r>
              <a:rPr lang="zh-CN" altLang="en-US" sz="1000" b="0" i="0" dirty="0">
                <a:effectLst/>
                <a:latin typeface="Helvetica Neue"/>
              </a:rPr>
              <a:t>是从我对音乐的理解和对痛苦 的理解中产生的，而那些从痛苦中产生的作品，将为世人带来幸福”（</a:t>
            </a:r>
            <a:r>
              <a:rPr lang="en-US" altLang="zh-CN" sz="1000" b="0" i="0" dirty="0">
                <a:effectLst/>
                <a:latin typeface="Helvetica Neue"/>
              </a:rPr>
              <a:t>1824</a:t>
            </a:r>
            <a:r>
              <a:rPr lang="zh-CN" altLang="en-US" sz="1000" b="0" i="0" dirty="0">
                <a:effectLst/>
                <a:latin typeface="Helvetica Neue"/>
              </a:rPr>
              <a:t>年</a:t>
            </a:r>
            <a:r>
              <a:rPr lang="en-US" altLang="zh-CN" sz="1000" b="0" i="0" dirty="0">
                <a:effectLst/>
                <a:latin typeface="Helvetica Neue"/>
              </a:rPr>
              <a:t>3</a:t>
            </a:r>
            <a:r>
              <a:rPr lang="zh-CN" altLang="en-US" sz="1000" b="0" i="0" dirty="0">
                <a:effectLst/>
                <a:latin typeface="Helvetica Neue"/>
              </a:rPr>
              <a:t>月</a:t>
            </a:r>
            <a:r>
              <a:rPr lang="en-US" altLang="zh-CN" sz="1000" b="0" i="0" dirty="0">
                <a:effectLst/>
                <a:latin typeface="Helvetica Neue"/>
              </a:rPr>
              <a:t>22</a:t>
            </a:r>
            <a:r>
              <a:rPr lang="zh-CN" altLang="en-US" sz="1000" b="0" i="0" dirty="0">
                <a:effectLst/>
                <a:latin typeface="Helvetica Neue"/>
              </a:rPr>
              <a:t>日日记）。</a:t>
            </a:r>
            <a:r>
              <a:rPr lang="en-US" altLang="zh-CN" sz="1000" b="0" i="0" dirty="0">
                <a:effectLst/>
                <a:latin typeface="Helvetica Neue"/>
              </a:rPr>
              <a:t>《</a:t>
            </a:r>
            <a:r>
              <a:rPr lang="zh-CN" altLang="en-US" sz="1000" b="0" i="0" dirty="0">
                <a:effectLst/>
                <a:latin typeface="Helvetica Neue"/>
              </a:rPr>
              <a:t>美丽的磨坊女</a:t>
            </a:r>
            <a:r>
              <a:rPr lang="en-US" altLang="zh-CN" sz="1000" b="0" i="0" dirty="0">
                <a:effectLst/>
                <a:latin typeface="Helvetica Neue"/>
              </a:rPr>
              <a:t>》</a:t>
            </a:r>
            <a:r>
              <a:rPr lang="zh-CN" altLang="en-US" sz="1000" b="0" i="0" dirty="0">
                <a:effectLst/>
                <a:latin typeface="Helvetica Neue"/>
              </a:rPr>
              <a:t>这部</a:t>
            </a:r>
            <a:r>
              <a:rPr lang="zh-CN" altLang="en-US" sz="1000" b="0" i="0" strike="noStrike" dirty="0">
                <a:effectLst/>
                <a:latin typeface="Helvetica Neue"/>
                <a:hlinkClick r:id="rId4">
                  <a:extLst>
                    <a:ext uri="{A12FA001-AC4F-418D-AE19-62706E023703}">
                      <ahyp:hlinkClr xmlns:ahyp="http://schemas.microsoft.com/office/drawing/2018/hyperlinkcolor" val="tx"/>
                    </a:ext>
                  </a:extLst>
                </a:hlinkClick>
              </a:rPr>
              <a:t>声乐套曲</a:t>
            </a:r>
            <a:r>
              <a:rPr lang="zh-CN" altLang="en-US" sz="1000" b="0" i="0" dirty="0">
                <a:effectLst/>
                <a:latin typeface="Helvetica Neue"/>
              </a:rPr>
              <a:t>在创作思想上和作曲家所追求的理想是一致的。</a:t>
            </a:r>
            <a:endParaRPr lang="en-GB" altLang="zh-CN" sz="1000" b="0" i="0" dirty="0">
              <a:effectLst/>
              <a:latin typeface="Helvetica Neue"/>
            </a:endParaRPr>
          </a:p>
          <a:p>
            <a:pPr algn="l"/>
            <a:endParaRPr lang="en-GB" altLang="zh-CN" sz="1000" dirty="0">
              <a:latin typeface="Helvetica Neue"/>
            </a:endParaRPr>
          </a:p>
          <a:p>
            <a:pPr algn="l"/>
            <a:r>
              <a:rPr lang="en-US" altLang="zh-CN" sz="1000" b="0" i="0" dirty="0">
                <a:solidFill>
                  <a:srgbClr val="333333"/>
                </a:solidFill>
                <a:effectLst/>
                <a:latin typeface="Helvetica Neue"/>
              </a:rPr>
              <a:t>1.</a:t>
            </a:r>
            <a:r>
              <a:rPr lang="zh-CN" altLang="en-US" sz="1000" b="0" i="0" dirty="0">
                <a:solidFill>
                  <a:srgbClr val="333333"/>
                </a:solidFill>
                <a:effectLst/>
                <a:latin typeface="Helvetica Neue"/>
              </a:rPr>
              <a:t>流浪</a:t>
            </a:r>
          </a:p>
          <a:p>
            <a:pPr algn="l"/>
            <a:r>
              <a:rPr lang="zh-CN" altLang="en-US" sz="1000" b="0" i="0" dirty="0">
                <a:solidFill>
                  <a:srgbClr val="333333"/>
                </a:solidFill>
                <a:effectLst/>
                <a:latin typeface="Helvetica Neue"/>
              </a:rPr>
              <a:t>流水是我们的好榜样，流水是我们的好榜样，</a:t>
            </a:r>
          </a:p>
          <a:p>
            <a:pPr algn="l"/>
            <a:r>
              <a:rPr lang="zh-CN" altLang="en-US" sz="1000" b="0" i="0" dirty="0">
                <a:solidFill>
                  <a:srgbClr val="333333"/>
                </a:solidFill>
                <a:effectLst/>
                <a:latin typeface="Helvetica Neue"/>
              </a:rPr>
              <a:t>它们日日夜夜在奔流，不停奔流向远方，</a:t>
            </a:r>
          </a:p>
          <a:p>
            <a:pPr algn="l"/>
            <a:r>
              <a:rPr lang="zh-CN" altLang="en-US" sz="1000" b="0" i="0" dirty="0">
                <a:solidFill>
                  <a:srgbClr val="333333"/>
                </a:solidFill>
                <a:effectLst/>
                <a:latin typeface="Helvetica Neue"/>
              </a:rPr>
              <a:t>学流水好榜样，好榜样。</a:t>
            </a:r>
          </a:p>
          <a:p>
            <a:pPr algn="l"/>
            <a:r>
              <a:rPr lang="zh-CN" altLang="en-US" sz="1000" b="0" i="0" dirty="0">
                <a:solidFill>
                  <a:srgbClr val="333333"/>
                </a:solidFill>
                <a:effectLst/>
                <a:latin typeface="Helvetica Neue"/>
              </a:rPr>
              <a:t>你看那水车旋转忙，你看那水车旋转忙，</a:t>
            </a:r>
          </a:p>
          <a:p>
            <a:pPr algn="l"/>
            <a:r>
              <a:rPr lang="zh-CN" altLang="en-US" sz="1000" b="0" i="0" dirty="0">
                <a:solidFill>
                  <a:srgbClr val="333333"/>
                </a:solidFill>
                <a:effectLst/>
                <a:latin typeface="Helvetica Neue"/>
              </a:rPr>
              <a:t>它们飞快旋转多爽朗，它们永不疲倦地旋转忙，</a:t>
            </a:r>
          </a:p>
          <a:p>
            <a:pPr algn="l"/>
            <a:r>
              <a:rPr lang="zh-CN" altLang="en-US" sz="1000" b="0" i="0" dirty="0">
                <a:solidFill>
                  <a:srgbClr val="333333"/>
                </a:solidFill>
                <a:effectLst/>
                <a:latin typeface="Helvetica Neue"/>
              </a:rPr>
              <a:t>那水车旋转忙，旋转忙。</a:t>
            </a:r>
          </a:p>
          <a:p>
            <a:pPr algn="l"/>
            <a:r>
              <a:rPr lang="zh-CN" altLang="en-US" sz="1000" b="0" i="0" dirty="0">
                <a:solidFill>
                  <a:srgbClr val="333333"/>
                </a:solidFill>
                <a:effectLst/>
                <a:latin typeface="Helvetica Neue"/>
              </a:rPr>
              <a:t>再看沉重的大磨盘，歌声扬，</a:t>
            </a:r>
          </a:p>
          <a:p>
            <a:pPr algn="l"/>
            <a:r>
              <a:rPr lang="zh-CN" altLang="en-US" sz="1000" b="0" i="0" dirty="0">
                <a:solidFill>
                  <a:srgbClr val="333333"/>
                </a:solidFill>
                <a:effectLst/>
                <a:latin typeface="Helvetica Neue"/>
              </a:rPr>
              <a:t>它们尽情欢快地在舞蹈，</a:t>
            </a:r>
          </a:p>
          <a:p>
            <a:pPr algn="l"/>
            <a:r>
              <a:rPr lang="zh-CN" altLang="en-US" sz="1000" b="0" i="0" dirty="0">
                <a:solidFill>
                  <a:srgbClr val="333333"/>
                </a:solidFill>
                <a:effectLst/>
                <a:latin typeface="Helvetica Neue"/>
              </a:rPr>
              <a:t>它们旋转越快越欢畅，看磨盘多欢畅，多欢畅。</a:t>
            </a:r>
          </a:p>
          <a:p>
            <a:pPr algn="l"/>
            <a:r>
              <a:rPr lang="zh-CN" altLang="en-US" sz="1000" b="0" i="0" dirty="0">
                <a:solidFill>
                  <a:srgbClr val="333333"/>
                </a:solidFill>
                <a:effectLst/>
                <a:latin typeface="Helvetica Neue"/>
              </a:rPr>
              <a:t>啊，我的乐趣是流浪，啊，我的乐趣是流浪，</a:t>
            </a:r>
          </a:p>
          <a:p>
            <a:pPr algn="l"/>
            <a:r>
              <a:rPr lang="zh-CN" altLang="en-US" sz="1000" b="0" i="0" dirty="0">
                <a:solidFill>
                  <a:srgbClr val="333333"/>
                </a:solidFill>
                <a:effectLst/>
                <a:latin typeface="Helvetica Neue"/>
              </a:rPr>
              <a:t>我的男女主人在磨坊，让我自由地去流浪，去流浪。</a:t>
            </a:r>
          </a:p>
          <a:p>
            <a:pPr algn="l"/>
            <a:endParaRPr lang="zh-CN" altLang="en-US" sz="1000" b="0" i="0" dirty="0">
              <a:effectLst/>
              <a:latin typeface="Helvetica Neue"/>
            </a:endParaRPr>
          </a:p>
          <a:p>
            <a:pPr algn="l"/>
            <a:r>
              <a:rPr lang="en-US" altLang="zh-CN" sz="1000" b="0" i="0" dirty="0">
                <a:solidFill>
                  <a:srgbClr val="333333"/>
                </a:solidFill>
                <a:effectLst/>
                <a:latin typeface="Helvetica Neue"/>
              </a:rPr>
              <a:t>2. </a:t>
            </a:r>
            <a:r>
              <a:rPr lang="zh-CN" altLang="en-US" sz="1000" b="0" i="0" dirty="0">
                <a:solidFill>
                  <a:srgbClr val="333333"/>
                </a:solidFill>
                <a:effectLst/>
                <a:latin typeface="Helvetica Neue"/>
              </a:rPr>
              <a:t>向何方</a:t>
            </a:r>
          </a:p>
          <a:p>
            <a:pPr algn="l"/>
            <a:r>
              <a:rPr lang="zh-CN" altLang="en-US" sz="1000" b="0" i="0" dirty="0">
                <a:solidFill>
                  <a:srgbClr val="333333"/>
                </a:solidFill>
                <a:effectLst/>
                <a:latin typeface="Helvetica Neue"/>
              </a:rPr>
              <a:t>我听见小溪在歌唱，奔腾在山岗上，</a:t>
            </a:r>
          </a:p>
          <a:p>
            <a:pPr algn="l"/>
            <a:r>
              <a:rPr lang="zh-CN" altLang="en-US" sz="1000" b="0" i="0" dirty="0">
                <a:solidFill>
                  <a:srgbClr val="333333"/>
                </a:solidFill>
                <a:effectLst/>
                <a:latin typeface="Helvetica Neue"/>
              </a:rPr>
              <a:t>它潺潺流入幽谷，多清新多嘹亮。</a:t>
            </a:r>
          </a:p>
          <a:p>
            <a:pPr algn="l"/>
            <a:r>
              <a:rPr lang="zh-CN" altLang="en-US" sz="1000" b="0" i="0" dirty="0">
                <a:solidFill>
                  <a:srgbClr val="333333"/>
                </a:solidFill>
                <a:effectLst/>
                <a:latin typeface="Helvetica Neue"/>
              </a:rPr>
              <a:t>我不知道我将何往，我该去向何方，</a:t>
            </a:r>
          </a:p>
          <a:p>
            <a:pPr algn="l"/>
            <a:r>
              <a:rPr lang="zh-CN" altLang="en-US" sz="1000" b="0" i="0" dirty="0">
                <a:solidFill>
                  <a:srgbClr val="333333"/>
                </a:solidFill>
                <a:effectLst/>
                <a:latin typeface="Helvetica Neue"/>
              </a:rPr>
              <a:t>我只有奔向远方，带着我心爱的手仗。</a:t>
            </a:r>
          </a:p>
          <a:p>
            <a:endParaRPr lang="en-US" sz="1000" dirty="0"/>
          </a:p>
        </p:txBody>
      </p:sp>
      <p:sp>
        <p:nvSpPr>
          <p:cNvPr id="5" name="Textfeld 4">
            <a:extLst>
              <a:ext uri="{FF2B5EF4-FFF2-40B4-BE49-F238E27FC236}">
                <a16:creationId xmlns:a16="http://schemas.microsoft.com/office/drawing/2014/main" id="{2DFDE618-9A8B-2337-AA19-77A36834913E}"/>
              </a:ext>
            </a:extLst>
          </p:cNvPr>
          <p:cNvSpPr txBox="1"/>
          <p:nvPr/>
        </p:nvSpPr>
        <p:spPr>
          <a:xfrm>
            <a:off x="5354973" y="0"/>
            <a:ext cx="4953698" cy="7017306"/>
          </a:xfrm>
          <a:prstGeom prst="rect">
            <a:avLst/>
          </a:prstGeom>
          <a:noFill/>
        </p:spPr>
        <p:txBody>
          <a:bodyPr wrap="square">
            <a:spAutoFit/>
          </a:bodyPr>
          <a:lstStyle/>
          <a:p>
            <a:pPr algn="l"/>
            <a:r>
              <a:rPr lang="zh-CN" altLang="en-US" sz="1000" b="0" i="0" dirty="0">
                <a:solidFill>
                  <a:srgbClr val="333333"/>
                </a:solidFill>
                <a:effectLst/>
                <a:latin typeface="Helvetica Neue"/>
              </a:rPr>
              <a:t>向远方啊，再向远方，沿着小溪奔向远方，</a:t>
            </a:r>
          </a:p>
          <a:p>
            <a:pPr algn="l"/>
            <a:r>
              <a:rPr lang="zh-CN" altLang="en-US" sz="1000" b="0" i="0" dirty="0">
                <a:solidFill>
                  <a:srgbClr val="333333"/>
                </a:solidFill>
                <a:effectLst/>
                <a:latin typeface="Helvetica Neue"/>
              </a:rPr>
              <a:t>小溪不停的歌唱，歌声越唱越嘹亮。</a:t>
            </a:r>
          </a:p>
          <a:p>
            <a:pPr algn="l"/>
            <a:r>
              <a:rPr lang="zh-CN" altLang="en-US" sz="1000" b="0" i="0" dirty="0">
                <a:solidFill>
                  <a:srgbClr val="333333"/>
                </a:solidFill>
                <a:effectLst/>
                <a:latin typeface="Helvetica Neue"/>
              </a:rPr>
              <a:t>你将带我向何方，啊，小溪向何方，</a:t>
            </a:r>
          </a:p>
          <a:p>
            <a:pPr algn="l"/>
            <a:r>
              <a:rPr lang="zh-CN" altLang="en-US" sz="1000" b="0" i="0" dirty="0">
                <a:solidFill>
                  <a:srgbClr val="333333"/>
                </a:solidFill>
                <a:effectLst/>
                <a:latin typeface="Helvetica Neue"/>
              </a:rPr>
              <a:t>你那迷人的歌声令我陶醉神往。</a:t>
            </a:r>
          </a:p>
          <a:p>
            <a:pPr algn="l"/>
            <a:r>
              <a:rPr lang="zh-CN" altLang="en-US" sz="1000" b="0" i="0" dirty="0">
                <a:solidFill>
                  <a:srgbClr val="333333"/>
                </a:solidFill>
                <a:effectLst/>
                <a:latin typeface="Helvetica Neue"/>
              </a:rPr>
              <a:t>我听到窃窃私语，不像溪水在歌唱，</a:t>
            </a:r>
          </a:p>
          <a:p>
            <a:pPr algn="l"/>
            <a:r>
              <a:rPr lang="zh-CN" altLang="en-US" sz="1000" b="0" i="0" dirty="0">
                <a:solidFill>
                  <a:srgbClr val="333333"/>
                </a:solidFill>
                <a:effectLst/>
                <a:latin typeface="Helvetica Neue"/>
              </a:rPr>
              <a:t>仿佛是水仙女的歌声在水底轻轻吟唱。</a:t>
            </a:r>
          </a:p>
          <a:p>
            <a:pPr algn="l"/>
            <a:r>
              <a:rPr lang="zh-CN" altLang="en-US" sz="1000" b="0" i="0" dirty="0">
                <a:solidFill>
                  <a:srgbClr val="333333"/>
                </a:solidFill>
                <a:effectLst/>
                <a:latin typeface="Helvetica Neue"/>
              </a:rPr>
              <a:t>你</a:t>
            </a:r>
            <a:r>
              <a:rPr lang="zh-CN" altLang="en-US" sz="1000" b="0" i="0" u="none" strike="noStrike" dirty="0">
                <a:solidFill>
                  <a:srgbClr val="136EC2"/>
                </a:solidFill>
                <a:effectLst/>
                <a:latin typeface="Helvetica Neue"/>
                <a:hlinkClick r:id="rId15"/>
              </a:rPr>
              <a:t>唱吧</a:t>
            </a:r>
            <a:r>
              <a:rPr lang="zh-CN" altLang="en-US" sz="1000" b="0" i="0" dirty="0">
                <a:solidFill>
                  <a:srgbClr val="333333"/>
                </a:solidFill>
                <a:effectLst/>
                <a:latin typeface="Helvetica Neue"/>
              </a:rPr>
              <a:t>伙伴，纵情歌唱，我们愉快地去流浪，</a:t>
            </a:r>
          </a:p>
          <a:p>
            <a:pPr algn="l"/>
            <a:r>
              <a:rPr lang="zh-CN" altLang="en-US" sz="1000" b="0" i="0" dirty="0">
                <a:solidFill>
                  <a:srgbClr val="333333"/>
                </a:solidFill>
                <a:effectLst/>
                <a:latin typeface="Helvetica Neue"/>
              </a:rPr>
              <a:t>我听到</a:t>
            </a:r>
            <a:r>
              <a:rPr lang="zh-CN" altLang="en-US" sz="1000" b="0" i="0" u="none" strike="noStrike" dirty="0">
                <a:solidFill>
                  <a:srgbClr val="136EC2"/>
                </a:solidFill>
                <a:effectLst/>
                <a:latin typeface="Helvetica Neue"/>
                <a:hlinkClick r:id="rId16"/>
              </a:rPr>
              <a:t>水磨</a:t>
            </a:r>
            <a:r>
              <a:rPr lang="zh-CN" altLang="en-US" sz="1000" b="0" i="0" dirty="0">
                <a:solidFill>
                  <a:srgbClr val="333333"/>
                </a:solidFill>
                <a:effectLst/>
                <a:latin typeface="Helvetica Neue"/>
              </a:rPr>
              <a:t>的声音在清澈的</a:t>
            </a:r>
            <a:r>
              <a:rPr lang="zh-CN" altLang="en-US" sz="1000" b="0" i="0" u="none" strike="noStrike" dirty="0">
                <a:solidFill>
                  <a:srgbClr val="136EC2"/>
                </a:solidFill>
                <a:effectLst/>
                <a:latin typeface="Helvetica Neue"/>
                <a:hlinkClick r:id="rId17"/>
              </a:rPr>
              <a:t>小溪旁</a:t>
            </a:r>
            <a:r>
              <a:rPr lang="zh-CN" altLang="en-US" sz="1000" b="0" i="0" dirty="0">
                <a:solidFill>
                  <a:srgbClr val="333333"/>
                </a:solidFill>
                <a:effectLst/>
                <a:latin typeface="Helvetica Neue"/>
              </a:rPr>
              <a:t>。</a:t>
            </a:r>
            <a:endParaRPr lang="en-GB"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en-US" altLang="zh-CN" sz="1000" b="0" i="0" dirty="0">
                <a:solidFill>
                  <a:srgbClr val="333333"/>
                </a:solidFill>
                <a:effectLst/>
                <a:latin typeface="Helvetica Neue"/>
              </a:rPr>
              <a:t>3</a:t>
            </a:r>
            <a:r>
              <a:rPr lang="zh-CN" altLang="en-US" sz="1000" b="0" i="0" dirty="0">
                <a:solidFill>
                  <a:srgbClr val="333333"/>
                </a:solidFill>
                <a:effectLst/>
                <a:latin typeface="Helvetica Neue"/>
              </a:rPr>
              <a:t>， 止步</a:t>
            </a:r>
          </a:p>
          <a:p>
            <a:pPr algn="l"/>
            <a:r>
              <a:rPr lang="zh-CN" altLang="en-US" sz="1000" b="0" i="0" dirty="0">
                <a:solidFill>
                  <a:srgbClr val="333333"/>
                </a:solidFill>
                <a:effectLst/>
                <a:latin typeface="Helvetica Neue"/>
              </a:rPr>
              <a:t>远远望见一座磨坊，四周环绕着赤扬，</a:t>
            </a:r>
          </a:p>
          <a:p>
            <a:pPr algn="l"/>
            <a:r>
              <a:rPr lang="zh-CN" altLang="en-US" sz="1000" b="0" i="0" dirty="0">
                <a:solidFill>
                  <a:srgbClr val="333333"/>
                </a:solidFill>
                <a:effectLst/>
                <a:latin typeface="Helvetica Neue"/>
              </a:rPr>
              <a:t>水车声声歌唱，歌声多嘹亮。</a:t>
            </a:r>
          </a:p>
          <a:p>
            <a:pPr algn="l"/>
            <a:r>
              <a:rPr lang="zh-CN" altLang="en-US" sz="1000" b="0" i="0" dirty="0">
                <a:solidFill>
                  <a:srgbClr val="333333"/>
                </a:solidFill>
                <a:effectLst/>
                <a:latin typeface="Helvetica Neue"/>
              </a:rPr>
              <a:t>“喂，欢迎你，欢迎你”水车甜蜜地唱。</a:t>
            </a:r>
          </a:p>
          <a:p>
            <a:pPr algn="l"/>
            <a:r>
              <a:rPr lang="zh-CN" altLang="en-US" sz="1000" b="0" i="0" dirty="0">
                <a:solidFill>
                  <a:srgbClr val="333333"/>
                </a:solidFill>
                <a:effectLst/>
                <a:latin typeface="Helvetica Neue"/>
              </a:rPr>
              <a:t>看那房舍多亲切，看那窗户多明亮，</a:t>
            </a:r>
          </a:p>
          <a:p>
            <a:pPr algn="l"/>
            <a:r>
              <a:rPr lang="zh-CN" altLang="en-US" sz="1000" b="0" i="0" dirty="0">
                <a:solidFill>
                  <a:srgbClr val="333333"/>
                </a:solidFill>
                <a:effectLst/>
                <a:latin typeface="Helvetica Neue"/>
              </a:rPr>
              <a:t>看那太阳在天空灿烂又辉煌。</a:t>
            </a:r>
          </a:p>
          <a:p>
            <a:pPr algn="l"/>
            <a:r>
              <a:rPr lang="zh-CN" altLang="en-US" sz="1000" b="0" i="0" dirty="0">
                <a:solidFill>
                  <a:srgbClr val="333333"/>
                </a:solidFill>
                <a:effectLst/>
                <a:latin typeface="Helvetica Neue"/>
              </a:rPr>
              <a:t>“喂，小溪，亲爱的小溪，是否也这样想”。</a:t>
            </a:r>
            <a:endParaRPr lang="en-GB"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en-US" altLang="zh-CN" sz="1000" b="0" i="0" dirty="0">
                <a:solidFill>
                  <a:srgbClr val="333333"/>
                </a:solidFill>
                <a:effectLst/>
                <a:latin typeface="Helvetica Neue"/>
              </a:rPr>
              <a:t>4</a:t>
            </a:r>
            <a:r>
              <a:rPr lang="zh-CN" altLang="en-US" sz="1000" b="0" i="0" dirty="0">
                <a:solidFill>
                  <a:srgbClr val="333333"/>
                </a:solidFill>
                <a:effectLst/>
                <a:latin typeface="Helvetica Neue"/>
              </a:rPr>
              <a:t>，感谢小溪</a:t>
            </a:r>
          </a:p>
          <a:p>
            <a:pPr algn="l"/>
            <a:r>
              <a:rPr lang="zh-CN" altLang="en-US" sz="1000" b="0" i="0" dirty="0">
                <a:solidFill>
                  <a:srgbClr val="333333"/>
                </a:solidFill>
                <a:effectLst/>
                <a:latin typeface="Helvetica Neue"/>
              </a:rPr>
              <a:t>你饶舌的伙伴是否也这样想？你欢笑，你歌唱，是否也这样想。</a:t>
            </a:r>
          </a:p>
          <a:p>
            <a:pPr algn="l"/>
            <a:r>
              <a:rPr lang="zh-CN" altLang="en-US" sz="1000" b="0" i="0" dirty="0">
                <a:solidFill>
                  <a:srgbClr val="333333"/>
                </a:solidFill>
                <a:effectLst/>
                <a:latin typeface="Helvetica Neue"/>
              </a:rPr>
              <a:t>磨坊的好姑娘多令人神往。</a:t>
            </a:r>
          </a:p>
          <a:p>
            <a:pPr algn="l"/>
            <a:r>
              <a:rPr lang="zh-CN" altLang="en-US" sz="1000" b="0" i="0" dirty="0">
                <a:solidFill>
                  <a:srgbClr val="333333"/>
                </a:solidFill>
                <a:effectLst/>
                <a:latin typeface="Helvetica Neue"/>
              </a:rPr>
              <a:t>小溪说的对，有位好姑娘。那磨房姑娘多令人向往。</a:t>
            </a:r>
          </a:p>
          <a:p>
            <a:pPr algn="l"/>
            <a:r>
              <a:rPr lang="zh-CN" altLang="en-US" sz="1000" b="0" i="0" dirty="0">
                <a:solidFill>
                  <a:srgbClr val="333333"/>
                </a:solidFill>
                <a:effectLst/>
                <a:latin typeface="Helvetica Neue"/>
              </a:rPr>
              <a:t>是她吩咐你还是我在猜想，我要确实知道，</a:t>
            </a:r>
          </a:p>
          <a:p>
            <a:pPr algn="l"/>
            <a:r>
              <a:rPr lang="zh-CN" altLang="en-US" sz="1000" b="0" i="0" dirty="0">
                <a:solidFill>
                  <a:srgbClr val="333333"/>
                </a:solidFill>
                <a:effectLst/>
                <a:latin typeface="Helvetica Neue"/>
              </a:rPr>
              <a:t>是她吩咐你对我这样讲。</a:t>
            </a:r>
          </a:p>
          <a:p>
            <a:pPr algn="l"/>
            <a:r>
              <a:rPr lang="zh-CN" altLang="en-US" sz="1000" b="0" i="0" dirty="0">
                <a:solidFill>
                  <a:srgbClr val="333333"/>
                </a:solidFill>
                <a:effectLst/>
                <a:latin typeface="Helvetica Neue"/>
              </a:rPr>
              <a:t>也许真是这样，我在这样想，我心中一切期望都如愿以偿。</a:t>
            </a:r>
          </a:p>
          <a:p>
            <a:pPr algn="l"/>
            <a:r>
              <a:rPr lang="zh-CN" altLang="en-US" sz="1000" b="0" i="0" dirty="0">
                <a:solidFill>
                  <a:srgbClr val="333333"/>
                </a:solidFill>
                <a:effectLst/>
                <a:latin typeface="Helvetica Neue"/>
              </a:rPr>
              <a:t>找到这工作我如愿以偿，得到劳动与爱情我如愿以偿。</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5</a:t>
            </a:r>
            <a:r>
              <a:rPr lang="zh-CN" altLang="en-US" sz="1000" b="0" i="0" dirty="0">
                <a:solidFill>
                  <a:srgbClr val="333333"/>
                </a:solidFill>
                <a:effectLst/>
                <a:latin typeface="Helvetica Neue"/>
              </a:rPr>
              <a:t>，憩息</a:t>
            </a:r>
          </a:p>
          <a:p>
            <a:pPr algn="l"/>
            <a:r>
              <a:rPr lang="zh-CN" altLang="en-US" sz="1000" b="0" i="0" dirty="0">
                <a:solidFill>
                  <a:srgbClr val="333333"/>
                </a:solidFill>
                <a:effectLst/>
                <a:latin typeface="Helvetica Neue"/>
              </a:rPr>
              <a:t>但愿我有一千条臂膀，我将使水车旋转如狂。我将吹动所有的丛林，</a:t>
            </a:r>
          </a:p>
          <a:p>
            <a:pPr algn="l"/>
            <a:r>
              <a:rPr lang="zh-CN" altLang="en-US" sz="1000" b="0" i="0" dirty="0">
                <a:solidFill>
                  <a:srgbClr val="333333"/>
                </a:solidFill>
                <a:effectLst/>
                <a:latin typeface="Helvetica Neue"/>
              </a:rPr>
              <a:t>让磨盘转得更欢畅，让那美丽好姑娘把我牢记在心上。</a:t>
            </a:r>
          </a:p>
          <a:p>
            <a:pPr algn="l"/>
            <a:r>
              <a:rPr lang="zh-CN" altLang="en-US" sz="1000" b="0" i="0" dirty="0">
                <a:solidFill>
                  <a:srgbClr val="333333"/>
                </a:solidFill>
                <a:effectLst/>
                <a:latin typeface="Helvetica Neue"/>
              </a:rPr>
              <a:t>但我却没有力量，无论手提，无论肩扛，</a:t>
            </a:r>
          </a:p>
          <a:p>
            <a:pPr algn="l"/>
            <a:r>
              <a:rPr lang="zh-CN" altLang="en-US" sz="1000" b="0" i="0" dirty="0">
                <a:solidFill>
                  <a:srgbClr val="333333"/>
                </a:solidFill>
                <a:effectLst/>
                <a:latin typeface="Helvetica Neue"/>
              </a:rPr>
              <a:t>无论割麦，无论打场。徒工个个力量强。</a:t>
            </a:r>
          </a:p>
          <a:p>
            <a:pPr algn="l"/>
            <a:r>
              <a:rPr lang="zh-CN" altLang="en-US" sz="1000" b="0" i="0" dirty="0">
                <a:solidFill>
                  <a:srgbClr val="333333"/>
                </a:solidFill>
                <a:effectLst/>
                <a:latin typeface="Helvetica Neue"/>
              </a:rPr>
              <a:t>每当黄昏大家围坐在场上，同把劳动后的憩息共享，</a:t>
            </a:r>
          </a:p>
          <a:p>
            <a:pPr algn="l"/>
            <a:r>
              <a:rPr lang="zh-CN" altLang="en-US" sz="1000" b="0" i="0" dirty="0">
                <a:solidFill>
                  <a:srgbClr val="333333"/>
                </a:solidFill>
                <a:effectLst/>
                <a:latin typeface="Helvetica Neue"/>
              </a:rPr>
              <a:t>主人就会对我们讲：大家的工作都该得到夸奖；</a:t>
            </a:r>
          </a:p>
          <a:p>
            <a:pPr algn="l"/>
            <a:r>
              <a:rPr lang="zh-CN" altLang="en-US" sz="1000" b="0" i="0" dirty="0">
                <a:solidFill>
                  <a:srgbClr val="333333"/>
                </a:solidFill>
                <a:effectLst/>
                <a:latin typeface="Helvetica Neue"/>
              </a:rPr>
              <a:t>那可爱的少女说：愿常像今晚一样，大家欢聚在一堂。</a:t>
            </a:r>
          </a:p>
          <a:p>
            <a:pPr algn="l"/>
            <a:r>
              <a:rPr lang="zh-CN" altLang="en-US" sz="1000" b="0" i="0" dirty="0">
                <a:solidFill>
                  <a:srgbClr val="333333"/>
                </a:solidFill>
                <a:effectLst/>
                <a:latin typeface="Helvetica Neue"/>
              </a:rPr>
              <a:t>但愿我有一千条臂膀，我将使水车旋转如狂。</a:t>
            </a:r>
          </a:p>
          <a:p>
            <a:pPr algn="l"/>
            <a:r>
              <a:rPr lang="zh-CN" altLang="en-US" sz="1000" b="0" i="0" dirty="0">
                <a:solidFill>
                  <a:srgbClr val="333333"/>
                </a:solidFill>
                <a:effectLst/>
                <a:latin typeface="Helvetica Neue"/>
              </a:rPr>
              <a:t>我将吹动所有的丛林，让磨盘转得更欢畅，</a:t>
            </a:r>
          </a:p>
          <a:p>
            <a:pPr algn="l"/>
            <a:r>
              <a:rPr lang="zh-CN" altLang="en-US" sz="1000" b="0" i="0" dirty="0">
                <a:solidFill>
                  <a:srgbClr val="333333"/>
                </a:solidFill>
                <a:effectLst/>
                <a:latin typeface="Helvetica Neue"/>
              </a:rPr>
              <a:t>让那美丽好姑娘把我牢记在心上。让那磨坊好姑娘把我牢记在心上。</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6</a:t>
            </a:r>
            <a:r>
              <a:rPr lang="zh-CN" altLang="en-US" sz="1000" b="0" i="0" dirty="0">
                <a:solidFill>
                  <a:srgbClr val="333333"/>
                </a:solidFill>
                <a:effectLst/>
                <a:latin typeface="Helvetica Neue"/>
              </a:rPr>
              <a:t>，疑虑</a:t>
            </a:r>
          </a:p>
          <a:p>
            <a:pPr algn="l"/>
            <a:r>
              <a:rPr lang="zh-CN" altLang="en-US" sz="1000" b="0" i="0" dirty="0">
                <a:solidFill>
                  <a:srgbClr val="333333"/>
                </a:solidFill>
                <a:effectLst/>
                <a:latin typeface="Helvetica Neue"/>
              </a:rPr>
              <a:t>我不会问花朵，也不会问星星，</a:t>
            </a:r>
          </a:p>
          <a:p>
            <a:pPr algn="l"/>
            <a:r>
              <a:rPr lang="zh-CN" altLang="en-US" sz="1000" b="0" i="0" dirty="0">
                <a:solidFill>
                  <a:srgbClr val="333333"/>
                </a:solidFill>
                <a:effectLst/>
                <a:latin typeface="Helvetica Neue"/>
              </a:rPr>
              <a:t>因为它们都不能解答我心中的疑虑重重。</a:t>
            </a:r>
          </a:p>
          <a:p>
            <a:pPr algn="l"/>
            <a:r>
              <a:rPr lang="zh-CN" altLang="en-US" sz="1000" b="0" i="0" dirty="0">
                <a:solidFill>
                  <a:srgbClr val="333333"/>
                </a:solidFill>
                <a:effectLst/>
                <a:latin typeface="Helvetica Neue"/>
              </a:rPr>
              <a:t>我不是一位园丁，而星星高挂天空。</a:t>
            </a:r>
          </a:p>
          <a:p>
            <a:pPr algn="l"/>
            <a:r>
              <a:rPr lang="zh-CN" altLang="en-US" sz="1000" b="0" i="0" dirty="0">
                <a:solidFill>
                  <a:srgbClr val="333333"/>
                </a:solidFill>
                <a:effectLst/>
                <a:latin typeface="Helvetica Neue"/>
              </a:rPr>
              <a:t>我只有去问小溪，是谁让我心动。</a:t>
            </a:r>
          </a:p>
          <a:p>
            <a:pPr algn="l"/>
            <a:r>
              <a:rPr lang="zh-CN" altLang="en-US" sz="1000" b="0" i="0" dirty="0">
                <a:solidFill>
                  <a:srgbClr val="333333"/>
                </a:solidFill>
                <a:effectLst/>
                <a:latin typeface="Helvetica Neue"/>
              </a:rPr>
              <a:t>啊，我亲爱的小溪，为何默不作声？我心中只不过有一个期望：</a:t>
            </a:r>
          </a:p>
          <a:p>
            <a:pPr algn="l"/>
            <a:endParaRPr lang="zh-CN" altLang="en-US" sz="1000" b="0" i="0" dirty="0">
              <a:solidFill>
                <a:srgbClr val="333333"/>
              </a:solidFill>
              <a:effectLst/>
              <a:latin typeface="Helvetica Neue"/>
            </a:endParaRPr>
          </a:p>
        </p:txBody>
      </p:sp>
    </p:spTree>
    <p:extLst>
      <p:ext uri="{BB962C8B-B14F-4D97-AF65-F5344CB8AC3E}">
        <p14:creationId xmlns:p14="http://schemas.microsoft.com/office/powerpoint/2010/main" val="3212121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698" y="0"/>
            <a:ext cx="4953698" cy="6863417"/>
          </a:xfrm>
          <a:prstGeom prst="rect">
            <a:avLst/>
          </a:prstGeom>
          <a:noFill/>
        </p:spPr>
        <p:txBody>
          <a:bodyPr wrap="square">
            <a:spAutoFit/>
          </a:bodyPr>
          <a:lstStyle/>
          <a:p>
            <a:pPr algn="l"/>
            <a:r>
              <a:rPr lang="zh-CN" altLang="en-US" sz="1000" b="0" i="0" dirty="0">
                <a:solidFill>
                  <a:srgbClr val="333333"/>
                </a:solidFill>
                <a:effectLst/>
                <a:latin typeface="Helvetica Neue"/>
              </a:rPr>
              <a:t>你能够用一个字，解除我疑虑重重。</a:t>
            </a:r>
          </a:p>
          <a:p>
            <a:pPr algn="l"/>
            <a:r>
              <a:rPr lang="zh-CN" altLang="en-US" sz="1000" b="0" i="0" dirty="0">
                <a:solidFill>
                  <a:srgbClr val="333333"/>
                </a:solidFill>
                <a:effectLst/>
                <a:latin typeface="Helvetica Neue"/>
              </a:rPr>
              <a:t>你或者对我说“是”，你或者对我说“否”。</a:t>
            </a:r>
          </a:p>
          <a:p>
            <a:pPr algn="l"/>
            <a:r>
              <a:rPr lang="zh-CN" altLang="en-US" sz="1000" b="0" i="0" dirty="0">
                <a:solidFill>
                  <a:srgbClr val="333333"/>
                </a:solidFill>
                <a:effectLst/>
                <a:latin typeface="Helvetica Neue"/>
              </a:rPr>
              <a:t>这两个字就能我的命运来决定。</a:t>
            </a:r>
          </a:p>
          <a:p>
            <a:pPr algn="l"/>
            <a:r>
              <a:rPr lang="zh-CN" altLang="en-US" sz="1000" b="0" i="0" dirty="0">
                <a:solidFill>
                  <a:srgbClr val="333333"/>
                </a:solidFill>
                <a:effectLst/>
                <a:latin typeface="Helvetica Neue"/>
              </a:rPr>
              <a:t>啊，我亲爱的小溪，请你快告诉我，</a:t>
            </a:r>
          </a:p>
          <a:p>
            <a:pPr algn="l"/>
            <a:r>
              <a:rPr lang="zh-CN" altLang="en-US" sz="1000" b="0" i="0" dirty="0">
                <a:solidFill>
                  <a:srgbClr val="333333"/>
                </a:solidFill>
                <a:effectLst/>
                <a:latin typeface="Helvetica Neue"/>
              </a:rPr>
              <a:t>你为何默不作声，她对我是否钟情。</a:t>
            </a:r>
          </a:p>
          <a:p>
            <a:pPr algn="l"/>
            <a:r>
              <a:rPr lang="zh-CN" altLang="en-US" sz="1000" b="0" i="0" dirty="0">
                <a:solidFill>
                  <a:srgbClr val="333333"/>
                </a:solidFill>
                <a:effectLst/>
                <a:latin typeface="Helvetica Neue"/>
              </a:rPr>
              <a:t>「问」这是一首求爱的恋歌，在他内心深处默默的思念着美丽的</a:t>
            </a:r>
          </a:p>
          <a:p>
            <a:pPr algn="l"/>
            <a:r>
              <a:rPr lang="zh-CN" altLang="en-US" sz="1000" b="0" i="0" dirty="0">
                <a:solidFill>
                  <a:srgbClr val="333333"/>
                </a:solidFill>
                <a:effectLst/>
                <a:latin typeface="Helvetica Neue"/>
              </a:rPr>
              <a:t>磨坊女，究竟是否也在爱他，歌中</a:t>
            </a:r>
            <a:r>
              <a:rPr lang="zh-CN" altLang="en-US" sz="1000" b="0" i="0" u="none" strike="noStrike" dirty="0">
                <a:solidFill>
                  <a:srgbClr val="136EC2"/>
                </a:solidFill>
                <a:effectLst/>
                <a:latin typeface="Helvetica Neue"/>
                <a:hlinkClick r:id="rId2"/>
              </a:rPr>
              <a:t>大调</a:t>
            </a:r>
            <a:r>
              <a:rPr lang="zh-CN" altLang="en-US" sz="1000" b="0" i="0" dirty="0">
                <a:solidFill>
                  <a:srgbClr val="333333"/>
                </a:solidFill>
                <a:effectLst/>
                <a:latin typeface="Helvetica Neue"/>
              </a:rPr>
              <a:t>、小调的交替，显示出年</a:t>
            </a:r>
          </a:p>
          <a:p>
            <a:pPr algn="l"/>
            <a:r>
              <a:rPr lang="zh-CN" altLang="en-US" sz="1000" b="0" i="0" dirty="0">
                <a:solidFill>
                  <a:srgbClr val="333333"/>
                </a:solidFill>
                <a:effectLst/>
                <a:latin typeface="Helvetica Neue"/>
              </a:rPr>
              <a:t>轻的磨坊小工他内心的踌躇和不安，他的渴望和焦急</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7</a:t>
            </a:r>
            <a:r>
              <a:rPr lang="zh-CN" altLang="en-US" sz="1000" b="0" i="0" dirty="0">
                <a:solidFill>
                  <a:srgbClr val="333333"/>
                </a:solidFill>
                <a:effectLst/>
                <a:latin typeface="Helvetica Neue"/>
              </a:rPr>
              <a:t>，焦急</a:t>
            </a:r>
          </a:p>
          <a:p>
            <a:pPr algn="l"/>
            <a:r>
              <a:rPr lang="zh-CN" altLang="en-US" sz="1000" b="0" i="0" dirty="0">
                <a:solidFill>
                  <a:srgbClr val="333333"/>
                </a:solidFill>
                <a:effectLst/>
                <a:latin typeface="Helvetica Neue"/>
              </a:rPr>
              <a:t>我常在</a:t>
            </a:r>
            <a:r>
              <a:rPr lang="zh-CN" altLang="en-US" sz="1000" b="0" i="0" u="none" strike="noStrike" dirty="0">
                <a:solidFill>
                  <a:srgbClr val="136EC2"/>
                </a:solidFill>
                <a:effectLst/>
                <a:latin typeface="Helvetica Neue"/>
                <a:hlinkClick r:id="rId3"/>
              </a:rPr>
              <a:t>树干</a:t>
            </a:r>
            <a:r>
              <a:rPr lang="zh-CN" altLang="en-US" sz="1000" b="0" i="0" dirty="0">
                <a:solidFill>
                  <a:srgbClr val="333333"/>
                </a:solidFill>
                <a:effectLst/>
                <a:latin typeface="Helvetica Neue"/>
              </a:rPr>
              <a:t>上刻划诗文，也常在石头上雕凿刀痕，</a:t>
            </a:r>
          </a:p>
          <a:p>
            <a:pPr algn="l"/>
            <a:r>
              <a:rPr lang="zh-CN" altLang="en-US" sz="1000" b="0" i="0" dirty="0">
                <a:solidFill>
                  <a:srgbClr val="333333"/>
                </a:solidFill>
                <a:effectLst/>
                <a:latin typeface="Helvetica Neue"/>
              </a:rPr>
              <a:t>我爱在花坛上裁种播种，用紫罗兰来表白爱情，</a:t>
            </a:r>
          </a:p>
          <a:p>
            <a:pPr algn="l"/>
            <a:r>
              <a:rPr lang="zh-CN" altLang="en-US" sz="1000" b="0" i="0" dirty="0">
                <a:solidFill>
                  <a:srgbClr val="333333"/>
                </a:solidFill>
                <a:effectLst/>
                <a:latin typeface="Helvetica Neue"/>
              </a:rPr>
              <a:t>在每一张白纸上我都这样写着：</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我驯养一只伶俐的小八哥，它能模仿说话的声音，</a:t>
            </a:r>
          </a:p>
          <a:p>
            <a:pPr algn="l"/>
            <a:r>
              <a:rPr lang="zh-CN" altLang="en-US" sz="1000" b="0" i="0" dirty="0">
                <a:solidFill>
                  <a:srgbClr val="333333"/>
                </a:solidFill>
                <a:effectLst/>
                <a:latin typeface="Helvetica Neue"/>
              </a:rPr>
              <a:t>它会用我温柔的语调，向它倾我满腔热忱，</a:t>
            </a:r>
          </a:p>
          <a:p>
            <a:pPr algn="l"/>
            <a:r>
              <a:rPr lang="zh-CN" altLang="en-US" sz="1000" b="0" i="0" dirty="0">
                <a:solidFill>
                  <a:srgbClr val="333333"/>
                </a:solidFill>
                <a:effectLst/>
                <a:latin typeface="Helvetica Neue"/>
              </a:rPr>
              <a:t>八哥飞到她的窗前对她歌唱：</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当清晨微风轻轻吹拂，我总爱穿过雨后的丛林，</a:t>
            </a:r>
          </a:p>
          <a:p>
            <a:pPr algn="l"/>
            <a:r>
              <a:rPr lang="zh-CN" altLang="en-US" sz="1000" b="0" i="0" dirty="0">
                <a:solidFill>
                  <a:srgbClr val="333333"/>
                </a:solidFill>
                <a:effectLst/>
                <a:latin typeface="Helvetica Neue"/>
              </a:rPr>
              <a:t>每一朵小花像闪烁的星辰，到处散发着清香阵阵，</a:t>
            </a:r>
          </a:p>
          <a:p>
            <a:pPr algn="l"/>
            <a:r>
              <a:rPr lang="zh-CN" altLang="en-US" sz="1000" b="0" i="0" dirty="0">
                <a:solidFill>
                  <a:srgbClr val="333333"/>
                </a:solidFill>
                <a:effectLst/>
                <a:latin typeface="Helvetica Neue"/>
              </a:rPr>
              <a:t>小溪奔流推动水车高唱低吟：</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我眼中露出情竟殷殷，我脸颊燃烧着似火的红晕，</a:t>
            </a:r>
          </a:p>
          <a:p>
            <a:pPr algn="l"/>
            <a:r>
              <a:rPr lang="zh-CN" altLang="en-US" sz="1000" b="0" i="0" dirty="0">
                <a:solidFill>
                  <a:srgbClr val="333333"/>
                </a:solidFill>
                <a:effectLst/>
                <a:latin typeface="Helvetica Neue"/>
              </a:rPr>
              <a:t>我嘴唇边嗫动却没有声音，只有喘息能表达我的心，</a:t>
            </a:r>
          </a:p>
          <a:p>
            <a:pPr algn="l"/>
            <a:r>
              <a:rPr lang="zh-CN" altLang="en-US" sz="1000" b="0" i="0" dirty="0">
                <a:solidFill>
                  <a:srgbClr val="333333"/>
                </a:solidFill>
                <a:effectLst/>
                <a:latin typeface="Helvetica Neue"/>
              </a:rPr>
              <a:t>但她却从不关怀我的满腹愁云。</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「焦躁」磨坊小工，经过踌躇和探求疑问后，由于获得磨坊女的</a:t>
            </a:r>
          </a:p>
          <a:p>
            <a:pPr algn="l"/>
            <a:r>
              <a:rPr lang="zh-CN" altLang="en-US" sz="1000" b="0" i="0" dirty="0">
                <a:solidFill>
                  <a:srgbClr val="333333"/>
                </a:solidFill>
                <a:effectLst/>
                <a:latin typeface="Helvetica Neue"/>
              </a:rPr>
              <a:t>微笑，终于使他鼓起勇气，激烈的唱出他对心中人的爱，他渴望</a:t>
            </a:r>
          </a:p>
          <a:p>
            <a:pPr algn="l"/>
            <a:r>
              <a:rPr lang="zh-CN" altLang="en-US" sz="1000" b="0" i="0" dirty="0">
                <a:solidFill>
                  <a:srgbClr val="333333"/>
                </a:solidFill>
                <a:effectLst/>
                <a:latin typeface="Helvetica Neue"/>
              </a:rPr>
              <a:t>着让心爱的磨坊女，知道他对她的恋情和倾心，是多么的深刻和炽热。</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8</a:t>
            </a:r>
            <a:r>
              <a:rPr lang="zh-CN" altLang="en-US" sz="1000" b="0" i="0" dirty="0">
                <a:solidFill>
                  <a:srgbClr val="333333"/>
                </a:solidFill>
                <a:effectLst/>
                <a:latin typeface="Helvetica Neue"/>
              </a:rPr>
              <a:t>，早安</a:t>
            </a:r>
          </a:p>
          <a:p>
            <a:pPr algn="l"/>
            <a:r>
              <a:rPr lang="zh-CN" altLang="en-US" sz="1000" b="0" i="0" dirty="0">
                <a:solidFill>
                  <a:srgbClr val="333333"/>
                </a:solidFill>
                <a:effectLst/>
                <a:latin typeface="Helvetica Neue"/>
              </a:rPr>
              <a:t>早上好啊美丽的姑娘，你为何低头静无言？有什么忧虑挂心间？</a:t>
            </a:r>
          </a:p>
          <a:p>
            <a:pPr algn="l"/>
            <a:r>
              <a:rPr lang="zh-CN" altLang="en-US" sz="1000" b="0" i="0" dirty="0">
                <a:solidFill>
                  <a:srgbClr val="333333"/>
                </a:solidFill>
                <a:effectLst/>
                <a:latin typeface="Helvetica Neue"/>
              </a:rPr>
              <a:t>我的问候可把你扰乱，我的目光可使你不安，</a:t>
            </a:r>
          </a:p>
          <a:p>
            <a:pPr algn="l"/>
            <a:r>
              <a:rPr lang="zh-CN" altLang="en-US" sz="1000" b="0" i="0" dirty="0">
                <a:solidFill>
                  <a:srgbClr val="333333"/>
                </a:solidFill>
                <a:effectLst/>
                <a:latin typeface="Helvetica Neue"/>
              </a:rPr>
              <a:t>我不敢站在你的面前，我只有悄悄的走开，远离你的身边。</a:t>
            </a:r>
          </a:p>
          <a:p>
            <a:pPr algn="l"/>
            <a:r>
              <a:rPr lang="zh-CN" altLang="en-US" sz="1000" b="0" i="0" dirty="0">
                <a:solidFill>
                  <a:srgbClr val="333333"/>
                </a:solidFill>
                <a:effectLst/>
                <a:latin typeface="Helvetica Neue"/>
              </a:rPr>
              <a:t>我只有远远地伫立，急切地向你窗前窥探，期待着和你见面。</a:t>
            </a:r>
          </a:p>
          <a:p>
            <a:pPr algn="l"/>
            <a:r>
              <a:rPr lang="zh-CN" altLang="en-US" sz="1000" b="0" i="0" dirty="0">
                <a:solidFill>
                  <a:srgbClr val="333333"/>
                </a:solidFill>
                <a:effectLst/>
                <a:latin typeface="Helvetica Neue"/>
              </a:rPr>
              <a:t>你金发披肩的笑脸，终于出现在你的门前，</a:t>
            </a:r>
          </a:p>
          <a:p>
            <a:pPr algn="l"/>
            <a:r>
              <a:rPr lang="zh-CN" altLang="en-US" sz="1000" b="0" i="0" dirty="0">
                <a:solidFill>
                  <a:srgbClr val="333333"/>
                </a:solidFill>
                <a:effectLst/>
                <a:latin typeface="Helvetica Neue"/>
              </a:rPr>
              <a:t>你蔚兰色的眼睛，像黎明的星星闪闪 ，像晨星闪闪。</a:t>
            </a:r>
          </a:p>
          <a:p>
            <a:pPr algn="l"/>
            <a:r>
              <a:rPr lang="zh-CN" altLang="en-US" sz="1000" b="0" i="0" dirty="0">
                <a:solidFill>
                  <a:srgbClr val="333333"/>
                </a:solidFill>
                <a:effectLst/>
                <a:latin typeface="Helvetica Neue"/>
              </a:rPr>
              <a:t>你惺松迷人的睡眼，像洒满露珠的花瓣，在阳光的照耀下眨眼。</a:t>
            </a:r>
          </a:p>
          <a:p>
            <a:pPr algn="l"/>
            <a:r>
              <a:rPr lang="zh-CN" altLang="en-US" sz="1000" b="0" i="0" dirty="0">
                <a:solidFill>
                  <a:srgbClr val="333333"/>
                </a:solidFill>
                <a:effectLst/>
                <a:latin typeface="Helvetica Neue"/>
              </a:rPr>
              <a:t>我心中暗暗猜想，昨晚你曾落泪呜咽，</a:t>
            </a:r>
          </a:p>
          <a:p>
            <a:pPr algn="l"/>
            <a:r>
              <a:rPr lang="zh-CN" altLang="en-US" sz="1000" b="0" i="0" dirty="0">
                <a:solidFill>
                  <a:srgbClr val="333333"/>
                </a:solidFill>
                <a:effectLst/>
                <a:latin typeface="Helvetica Neue"/>
              </a:rPr>
              <a:t>快乐被愁云驱散，快乐被愁云驱散。</a:t>
            </a:r>
          </a:p>
          <a:p>
            <a:pPr algn="l"/>
            <a:r>
              <a:rPr lang="zh-CN" altLang="en-US" sz="1000" b="0" i="0" dirty="0">
                <a:solidFill>
                  <a:srgbClr val="333333"/>
                </a:solidFill>
                <a:effectLst/>
                <a:latin typeface="Helvetica Neue"/>
              </a:rPr>
              <a:t>你已从梦境中苏醒，这清新舒展的早晨，又已降临在人间。</a:t>
            </a:r>
          </a:p>
          <a:p>
            <a:pPr algn="l"/>
            <a:r>
              <a:rPr lang="zh-CN" altLang="en-US" sz="1000" b="0" i="0" u="none" strike="noStrike" dirty="0">
                <a:solidFill>
                  <a:srgbClr val="136EC2"/>
                </a:solidFill>
                <a:effectLst/>
                <a:latin typeface="Helvetica Neue"/>
                <a:hlinkClick r:id="rId4"/>
              </a:rPr>
              <a:t>云雀</a:t>
            </a:r>
            <a:r>
              <a:rPr lang="zh-CN" altLang="en-US" sz="1000" b="0" i="0" dirty="0">
                <a:solidFill>
                  <a:srgbClr val="333333"/>
                </a:solidFill>
                <a:effectLst/>
                <a:latin typeface="Helvetica Neue"/>
              </a:rPr>
              <a:t>正飞翔在天边，他们纵情高唱歌声欢，</a:t>
            </a:r>
          </a:p>
          <a:p>
            <a:pPr algn="l"/>
            <a:r>
              <a:rPr lang="zh-CN" altLang="en-US" sz="1000" b="0" i="0" dirty="0">
                <a:solidFill>
                  <a:srgbClr val="333333"/>
                </a:solidFill>
                <a:effectLst/>
                <a:latin typeface="Helvetica Neue"/>
              </a:rPr>
              <a:t>把爱的忧伤驱散，把爱的忧伤驱散。</a:t>
            </a:r>
          </a:p>
          <a:p>
            <a:pPr algn="l"/>
            <a:endParaRPr lang="zh-CN" altLang="en-US" sz="1000" b="0" i="0" dirty="0">
              <a:solidFill>
                <a:srgbClr val="333333"/>
              </a:solidFill>
              <a:effectLst/>
              <a:latin typeface="Helvetica Neue"/>
            </a:endParaRPr>
          </a:p>
        </p:txBody>
      </p:sp>
      <p:sp>
        <p:nvSpPr>
          <p:cNvPr id="5" name="Textfeld 4">
            <a:extLst>
              <a:ext uri="{FF2B5EF4-FFF2-40B4-BE49-F238E27FC236}">
                <a16:creationId xmlns:a16="http://schemas.microsoft.com/office/drawing/2014/main" id="{2DFDE618-9A8B-2337-AA19-77A36834913E}"/>
              </a:ext>
            </a:extLst>
          </p:cNvPr>
          <p:cNvSpPr txBox="1"/>
          <p:nvPr/>
        </p:nvSpPr>
        <p:spPr>
          <a:xfrm>
            <a:off x="4952302" y="0"/>
            <a:ext cx="4953698" cy="6247864"/>
          </a:xfrm>
          <a:prstGeom prst="rect">
            <a:avLst/>
          </a:prstGeom>
          <a:noFill/>
        </p:spPr>
        <p:txBody>
          <a:bodyPr wrap="square">
            <a:spAutoFit/>
          </a:bodyPr>
          <a:lstStyle/>
          <a:p>
            <a:pPr algn="l"/>
            <a:r>
              <a:rPr lang="en-US" altLang="zh-CN" sz="1000" b="0" i="0" dirty="0">
                <a:solidFill>
                  <a:srgbClr val="333333"/>
                </a:solidFill>
                <a:effectLst/>
                <a:latin typeface="Helvetica Neue"/>
              </a:rPr>
              <a:t>9</a:t>
            </a:r>
            <a:r>
              <a:rPr lang="zh-CN" altLang="en-US" sz="1000" b="0" i="0" dirty="0">
                <a:solidFill>
                  <a:srgbClr val="333333"/>
                </a:solidFill>
                <a:effectLst/>
                <a:latin typeface="Helvetica Neue"/>
              </a:rPr>
              <a:t>，磨工的花</a:t>
            </a:r>
          </a:p>
          <a:p>
            <a:pPr algn="l"/>
            <a:r>
              <a:rPr lang="zh-CN" altLang="en-US" sz="1000" b="0" i="0" dirty="0">
                <a:solidFill>
                  <a:srgbClr val="333333"/>
                </a:solidFill>
                <a:effectLst/>
                <a:latin typeface="Helvetica Neue"/>
              </a:rPr>
              <a:t>小溪边开放无数小花，像蓝色眼睛轻轻的眨，</a:t>
            </a:r>
          </a:p>
          <a:p>
            <a:pPr algn="l"/>
            <a:r>
              <a:rPr lang="zh-CN" altLang="en-US" sz="1000" b="0" i="0" dirty="0">
                <a:solidFill>
                  <a:srgbClr val="333333"/>
                </a:solidFill>
                <a:effectLst/>
                <a:latin typeface="Helvetica Neue"/>
              </a:rPr>
              <a:t>小溪啊你不见这些小花多像她的蓝眼睛神采焕发。</a:t>
            </a:r>
          </a:p>
          <a:p>
            <a:pPr algn="l"/>
            <a:r>
              <a:rPr lang="zh-CN" altLang="en-US" sz="1000" b="0" i="0" dirty="0">
                <a:solidFill>
                  <a:srgbClr val="333333"/>
                </a:solidFill>
                <a:effectLst/>
                <a:latin typeface="Helvetica Neue"/>
              </a:rPr>
              <a:t>这就是我的心爱的花，这就是我的心爱的花。</a:t>
            </a:r>
          </a:p>
          <a:p>
            <a:pPr algn="l"/>
            <a:r>
              <a:rPr lang="zh-CN" altLang="en-US" sz="1000" b="0" i="0" dirty="0">
                <a:solidFill>
                  <a:srgbClr val="333333"/>
                </a:solidFill>
                <a:effectLst/>
                <a:latin typeface="Helvetica Neue"/>
              </a:rPr>
              <a:t>我在她住房的小窗前，种满了无数美丽的鲜花，</a:t>
            </a:r>
          </a:p>
          <a:p>
            <a:pPr algn="l"/>
            <a:r>
              <a:rPr lang="zh-CN" altLang="en-US" sz="1000" b="0" i="0" dirty="0">
                <a:solidFill>
                  <a:srgbClr val="333333"/>
                </a:solidFill>
                <a:effectLst/>
                <a:latin typeface="Helvetica Neue"/>
              </a:rPr>
              <a:t>每当夜深人静万籁俱寂，小花就会为我把心意表达。</a:t>
            </a:r>
          </a:p>
          <a:p>
            <a:pPr algn="l"/>
            <a:r>
              <a:rPr lang="zh-CN" altLang="en-US" sz="1000" b="0" i="0" dirty="0">
                <a:solidFill>
                  <a:srgbClr val="333333"/>
                </a:solidFill>
                <a:effectLst/>
                <a:latin typeface="Helvetica Neue"/>
              </a:rPr>
              <a:t>我把心意向她表达，把我的心意向她表达。</a:t>
            </a:r>
          </a:p>
          <a:p>
            <a:pPr algn="l"/>
            <a:r>
              <a:rPr lang="zh-CN" altLang="en-US" sz="1000" b="0" i="0" dirty="0">
                <a:solidFill>
                  <a:srgbClr val="333333"/>
                </a:solidFill>
                <a:effectLst/>
                <a:latin typeface="Helvetica Neue"/>
              </a:rPr>
              <a:t>每当夜晚她闭上美丽眼睛，在甜睡中梦境如画，</a:t>
            </a:r>
          </a:p>
          <a:p>
            <a:pPr algn="l"/>
            <a:r>
              <a:rPr lang="zh-CN" altLang="en-US" sz="1000" b="0" i="0" dirty="0">
                <a:solidFill>
                  <a:srgbClr val="333333"/>
                </a:solidFill>
                <a:effectLst/>
                <a:latin typeface="Helvetica Neue"/>
              </a:rPr>
              <a:t>她会听到亲切的梦中幻影对她说：</a:t>
            </a:r>
          </a:p>
          <a:p>
            <a:pPr algn="l"/>
            <a:r>
              <a:rPr lang="zh-CN" altLang="en-US" sz="1000" b="0" i="0" dirty="0">
                <a:solidFill>
                  <a:srgbClr val="333333"/>
                </a:solidFill>
                <a:effectLst/>
                <a:latin typeface="Helvetica Neue"/>
              </a:rPr>
              <a:t>这就是勿忘我花。这就是我的心里话，这就是我的心里话。</a:t>
            </a:r>
          </a:p>
          <a:p>
            <a:pPr algn="l"/>
            <a:r>
              <a:rPr lang="zh-CN" altLang="en-US" sz="1000" b="0" i="0" dirty="0">
                <a:solidFill>
                  <a:srgbClr val="333333"/>
                </a:solidFill>
                <a:effectLst/>
                <a:latin typeface="Helvetica Neue"/>
              </a:rPr>
              <a:t>每当清晨她打开她的窗户，就会看到窗前开满了鲜花，</a:t>
            </a:r>
          </a:p>
          <a:p>
            <a:pPr algn="l"/>
            <a:r>
              <a:rPr lang="zh-CN" altLang="en-US" sz="1000" b="0" i="0" dirty="0">
                <a:solidFill>
                  <a:srgbClr val="333333"/>
                </a:solidFill>
                <a:effectLst/>
                <a:latin typeface="Helvetica Neue"/>
              </a:rPr>
              <a:t>在花瓣上洒满了颗颗露珠，那就是我的泪花，</a:t>
            </a:r>
          </a:p>
          <a:p>
            <a:pPr algn="l"/>
            <a:r>
              <a:rPr lang="zh-CN" altLang="en-US" sz="1000" b="0" i="0" dirty="0">
                <a:solidFill>
                  <a:srgbClr val="333333"/>
                </a:solidFill>
                <a:effectLst/>
                <a:latin typeface="Helvetica Neue"/>
              </a:rPr>
              <a:t>我愿和你把热泪同洒，我愿和你把热泪同洒。</a:t>
            </a:r>
            <a:endParaRPr lang="en-GB" altLang="zh-CN" sz="1000" b="0" i="0" dirty="0">
              <a:solidFill>
                <a:srgbClr val="333333"/>
              </a:solidFill>
              <a:effectLst/>
              <a:latin typeface="Helvetica Neue"/>
            </a:endParaRP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10</a:t>
            </a:r>
            <a:r>
              <a:rPr lang="zh-CN" altLang="en-US" sz="1000" b="0" i="0" dirty="0">
                <a:solidFill>
                  <a:srgbClr val="333333"/>
                </a:solidFill>
                <a:effectLst/>
                <a:latin typeface="Helvetica Neue"/>
              </a:rPr>
              <a:t>，泪雨</a:t>
            </a:r>
          </a:p>
          <a:p>
            <a:pPr algn="l"/>
            <a:r>
              <a:rPr lang="zh-CN" altLang="en-US" sz="1000" b="0" i="0" dirty="0">
                <a:solidFill>
                  <a:srgbClr val="333333"/>
                </a:solidFill>
                <a:effectLst/>
                <a:latin typeface="Helvetica Neue"/>
              </a:rPr>
              <a:t>我和她亲密地并坐在</a:t>
            </a:r>
            <a:r>
              <a:rPr lang="zh-CN" altLang="en-US" sz="1000" b="0" i="0" u="none" strike="noStrike" dirty="0">
                <a:solidFill>
                  <a:srgbClr val="136EC2"/>
                </a:solidFill>
                <a:effectLst/>
                <a:latin typeface="Helvetica Neue"/>
                <a:hlinkClick r:id="rId5"/>
              </a:rPr>
              <a:t>赤杨</a:t>
            </a:r>
            <a:r>
              <a:rPr lang="zh-CN" altLang="en-US" sz="1000" b="0" i="0" dirty="0">
                <a:solidFill>
                  <a:srgbClr val="333333"/>
                </a:solidFill>
                <a:effectLst/>
                <a:latin typeface="Helvetica Neue"/>
              </a:rPr>
              <a:t>树荫中，我忧郁地凝视着溪中清澈的不慢慢流动。</a:t>
            </a:r>
          </a:p>
          <a:p>
            <a:pPr algn="l"/>
            <a:r>
              <a:rPr lang="zh-CN" altLang="en-US" sz="1000" b="0" i="0" dirty="0">
                <a:solidFill>
                  <a:srgbClr val="333333"/>
                </a:solidFill>
                <a:effectLst/>
                <a:latin typeface="Helvetica Neue"/>
              </a:rPr>
              <a:t>那天边的皓月初升，星星在了眨着眼睛，</a:t>
            </a:r>
          </a:p>
          <a:p>
            <a:pPr algn="l"/>
            <a:r>
              <a:rPr lang="zh-CN" altLang="en-US" sz="1000" b="0" i="0" dirty="0">
                <a:solidFill>
                  <a:srgbClr val="333333"/>
                </a:solidFill>
                <a:effectLst/>
                <a:latin typeface="Helvetica Neue"/>
              </a:rPr>
              <a:t>我们默默地注视水中皓月，象银光闪烁在明境。</a:t>
            </a:r>
          </a:p>
          <a:p>
            <a:pPr algn="l"/>
            <a:r>
              <a:rPr lang="zh-CN" altLang="en-US" sz="1000" b="0" i="0" dirty="0">
                <a:solidFill>
                  <a:srgbClr val="333333"/>
                </a:solidFill>
                <a:effectLst/>
                <a:latin typeface="Helvetica Neue"/>
              </a:rPr>
              <a:t>我不去看天边的明月也是看闪烁的星，只望着她美丽的身影和她那迷人的眼睛。</a:t>
            </a:r>
          </a:p>
          <a:p>
            <a:pPr algn="l"/>
            <a:r>
              <a:rPr lang="zh-CN" altLang="en-US" sz="1000" b="0" i="0" dirty="0">
                <a:solidFill>
                  <a:srgbClr val="333333"/>
                </a:solidFill>
                <a:effectLst/>
                <a:latin typeface="Helvetica Neue"/>
              </a:rPr>
              <a:t>她却低头凝望着溪水，似乎羡慕它的平静，</a:t>
            </a:r>
          </a:p>
          <a:p>
            <a:pPr algn="l"/>
            <a:r>
              <a:rPr lang="zh-CN" altLang="en-US" sz="1000" b="0" i="0" dirty="0">
                <a:solidFill>
                  <a:srgbClr val="333333"/>
                </a:solidFill>
                <a:effectLst/>
                <a:latin typeface="Helvetica Neue"/>
              </a:rPr>
              <a:t>岸边那些蓝色的勿忘我，正在点头向她致敬。</a:t>
            </a:r>
          </a:p>
          <a:p>
            <a:pPr algn="l"/>
            <a:r>
              <a:rPr lang="zh-CN" altLang="en-US" sz="1000" b="0" i="0" dirty="0">
                <a:solidFill>
                  <a:srgbClr val="333333"/>
                </a:solidFill>
                <a:effectLst/>
                <a:latin typeface="Helvetica Neue"/>
              </a:rPr>
              <a:t>小溪现在是这样宁静，皓月照亮了夜空，</a:t>
            </a:r>
          </a:p>
          <a:p>
            <a:pPr algn="l"/>
            <a:r>
              <a:rPr lang="zh-CN" altLang="en-US" sz="1000" b="0" i="0" dirty="0">
                <a:solidFill>
                  <a:srgbClr val="333333"/>
                </a:solidFill>
                <a:effectLst/>
                <a:latin typeface="Helvetica Neue"/>
              </a:rPr>
              <a:t>我愿跳进清凉的溪水，永远安详在它怀中。</a:t>
            </a:r>
          </a:p>
          <a:p>
            <a:pPr algn="l"/>
            <a:r>
              <a:rPr lang="zh-CN" altLang="en-US" sz="1000" b="0" i="0" dirty="0">
                <a:solidFill>
                  <a:srgbClr val="333333"/>
                </a:solidFill>
                <a:effectLst/>
                <a:latin typeface="Helvetica Neue"/>
              </a:rPr>
              <a:t>越过云和星星的倒影，小溪仍活泼地流动，</a:t>
            </a:r>
          </a:p>
          <a:p>
            <a:pPr algn="l"/>
            <a:r>
              <a:rPr lang="zh-CN" altLang="en-US" sz="1000" b="0" i="0" dirty="0">
                <a:solidFill>
                  <a:srgbClr val="333333"/>
                </a:solidFill>
                <a:effectLst/>
                <a:latin typeface="Helvetica Neue"/>
              </a:rPr>
              <a:t>用歌声向我频频招唤：伙伴快投入我怀中。</a:t>
            </a:r>
          </a:p>
          <a:p>
            <a:pPr algn="l"/>
            <a:r>
              <a:rPr lang="zh-CN" altLang="en-US" sz="1000" b="0" i="0" dirty="0">
                <a:solidFill>
                  <a:srgbClr val="333333"/>
                </a:solidFill>
                <a:effectLst/>
                <a:latin typeface="Helvetica Neue"/>
              </a:rPr>
              <a:t>泪水涌上了我的眼睛，水面上浪花在奔腾，</a:t>
            </a:r>
          </a:p>
          <a:p>
            <a:pPr algn="l"/>
            <a:r>
              <a:rPr lang="zh-CN" altLang="en-US" sz="1000" b="0" i="0" dirty="0">
                <a:solidFill>
                  <a:srgbClr val="333333"/>
                </a:solidFill>
                <a:effectLst/>
                <a:latin typeface="Helvetica Neue"/>
              </a:rPr>
              <a:t>她说：暴风雨来了，让我们快回家中。</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11</a:t>
            </a:r>
            <a:r>
              <a:rPr lang="zh-CN" altLang="en-US" sz="1000" b="0" i="0" dirty="0">
                <a:solidFill>
                  <a:srgbClr val="333333"/>
                </a:solidFill>
                <a:effectLst/>
                <a:latin typeface="Helvetica Neue"/>
              </a:rPr>
              <a:t>．属于我</a:t>
            </a:r>
          </a:p>
          <a:p>
            <a:pPr algn="l"/>
            <a:r>
              <a:rPr lang="zh-CN" altLang="en-US" sz="1000" b="0" i="0" dirty="0">
                <a:solidFill>
                  <a:srgbClr val="333333"/>
                </a:solidFill>
                <a:effectLst/>
                <a:latin typeface="Helvetica Neue"/>
              </a:rPr>
              <a:t>小溪你别再喧闹，水车你快快沉默，</a:t>
            </a:r>
          </a:p>
          <a:p>
            <a:pPr algn="l"/>
            <a:r>
              <a:rPr lang="zh-CN" altLang="en-US" sz="1000" b="0" i="0" dirty="0">
                <a:solidFill>
                  <a:srgbClr val="333333"/>
                </a:solidFill>
                <a:effectLst/>
                <a:latin typeface="Helvetica Neue"/>
              </a:rPr>
              <a:t>欢乐的小鸟别再唱歌，别再唱歌，你们别再唱歌。</a:t>
            </a:r>
          </a:p>
          <a:p>
            <a:pPr algn="l"/>
            <a:r>
              <a:rPr lang="zh-CN" altLang="en-US" sz="1000" b="0" i="0" dirty="0">
                <a:solidFill>
                  <a:srgbClr val="333333"/>
                </a:solidFill>
                <a:effectLst/>
                <a:latin typeface="Helvetica Neue"/>
              </a:rPr>
              <a:t>田野上到处都回荡着一支同样的歌，田野上到处都回荡着一支同样的歌，</a:t>
            </a:r>
          </a:p>
          <a:p>
            <a:pPr algn="l"/>
            <a:r>
              <a:rPr lang="zh-CN" altLang="en-US" sz="1000" b="0" i="0" dirty="0">
                <a:solidFill>
                  <a:srgbClr val="333333"/>
                </a:solidFill>
                <a:effectLst/>
                <a:latin typeface="Helvetica Neue"/>
              </a:rPr>
              <a:t>那可爱的磨房姑娘她已属于我。那可爱的磨房姑娘她已属于我。</a:t>
            </a:r>
          </a:p>
          <a:p>
            <a:pPr algn="l"/>
            <a:r>
              <a:rPr lang="zh-CN" altLang="en-US" sz="1000" b="0" i="0" dirty="0">
                <a:solidFill>
                  <a:srgbClr val="333333"/>
                </a:solidFill>
                <a:effectLst/>
                <a:latin typeface="Helvetica Neue"/>
              </a:rPr>
              <a:t>春天，鲜花怎比得上她艳丽，太阳怎比得上她的光泽，</a:t>
            </a:r>
          </a:p>
          <a:p>
            <a:pPr algn="l"/>
            <a:r>
              <a:rPr lang="zh-CN" altLang="en-US" sz="1000" b="0" i="0" dirty="0">
                <a:solidFill>
                  <a:srgbClr val="333333"/>
                </a:solidFill>
                <a:effectLst/>
                <a:latin typeface="Helvetica Neue"/>
              </a:rPr>
              <a:t>我无比的幸福，生活充满欢乐，仿佛走进无比奇妙的新天地。</a:t>
            </a:r>
          </a:p>
          <a:p>
            <a:pPr algn="l"/>
            <a:r>
              <a:rPr lang="zh-CN" altLang="en-US" sz="1000" b="0" i="0" dirty="0">
                <a:solidFill>
                  <a:srgbClr val="333333"/>
                </a:solidFill>
                <a:effectLst/>
                <a:latin typeface="Helvetica Neue"/>
              </a:rPr>
              <a:t>是在说明磨坊小工陷入所谓的极端意乱情迷的忘形境界中，虽然</a:t>
            </a:r>
          </a:p>
          <a:p>
            <a:pPr algn="l"/>
            <a:r>
              <a:rPr lang="zh-CN" altLang="en-US" sz="1000" b="0" i="0" dirty="0">
                <a:solidFill>
                  <a:srgbClr val="333333"/>
                </a:solidFill>
                <a:effectLst/>
                <a:latin typeface="Helvetica Neue"/>
              </a:rPr>
              <a:t>这只是小工的幻想，他要求小溪河自然界所有的一切和他一起欢</a:t>
            </a:r>
          </a:p>
          <a:p>
            <a:pPr algn="l"/>
            <a:r>
              <a:rPr lang="zh-CN" altLang="en-US" sz="1000" b="0" i="0" dirty="0">
                <a:solidFill>
                  <a:srgbClr val="333333"/>
                </a:solidFill>
                <a:effectLst/>
                <a:latin typeface="Helvetica Neue"/>
              </a:rPr>
              <a:t>乐，这首歌是这个爱情故事中快乐的高潮，也是这部歌集前半部的最高潮，为最有魄力的一首。</a:t>
            </a:r>
          </a:p>
          <a:p>
            <a:pPr algn="l"/>
            <a:endParaRPr lang="zh-CN" altLang="en-US" sz="1000" b="0" i="0" dirty="0">
              <a:solidFill>
                <a:srgbClr val="333333"/>
              </a:solidFill>
              <a:effectLst/>
              <a:latin typeface="Helvetica Neue"/>
            </a:endParaRPr>
          </a:p>
        </p:txBody>
      </p:sp>
    </p:spTree>
    <p:extLst>
      <p:ext uri="{BB962C8B-B14F-4D97-AF65-F5344CB8AC3E}">
        <p14:creationId xmlns:p14="http://schemas.microsoft.com/office/powerpoint/2010/main" val="4155416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698" y="0"/>
            <a:ext cx="4953698" cy="6093976"/>
          </a:xfrm>
          <a:prstGeom prst="rect">
            <a:avLst/>
          </a:prstGeom>
          <a:noFill/>
        </p:spPr>
        <p:txBody>
          <a:bodyPr wrap="square">
            <a:spAutoFit/>
          </a:bodyPr>
          <a:lstStyle/>
          <a:p>
            <a:pPr algn="l"/>
            <a:r>
              <a:rPr lang="en-US" altLang="zh-CN" sz="1000" b="0" i="0" dirty="0">
                <a:solidFill>
                  <a:srgbClr val="333333"/>
                </a:solidFill>
                <a:effectLst/>
                <a:latin typeface="Helvetica Neue"/>
              </a:rPr>
              <a:t>12</a:t>
            </a:r>
            <a:r>
              <a:rPr lang="zh-CN" altLang="en-US" sz="1000" b="0" i="0" dirty="0">
                <a:solidFill>
                  <a:srgbClr val="333333"/>
                </a:solidFill>
                <a:effectLst/>
                <a:latin typeface="Helvetica Neue"/>
              </a:rPr>
              <a:t>．暂停</a:t>
            </a:r>
          </a:p>
          <a:p>
            <a:pPr algn="l"/>
            <a:r>
              <a:rPr lang="zh-CN" altLang="en-US" sz="1000" b="0" i="0" dirty="0">
                <a:solidFill>
                  <a:srgbClr val="333333"/>
                </a:solidFill>
                <a:effectLst/>
                <a:latin typeface="Helvetica Neue"/>
              </a:rPr>
              <a:t>我的</a:t>
            </a:r>
            <a:r>
              <a:rPr lang="zh-CN" altLang="en-US" sz="1000" b="0" i="0" u="none" strike="noStrike" dirty="0">
                <a:solidFill>
                  <a:srgbClr val="136EC2"/>
                </a:solidFill>
                <a:effectLst/>
                <a:latin typeface="Helvetica Neue"/>
                <a:hlinkClick r:id="rId2"/>
              </a:rPr>
              <a:t>七弦琴</a:t>
            </a:r>
            <a:r>
              <a:rPr lang="zh-CN" altLang="en-US" sz="1000" b="0" i="0" dirty="0">
                <a:solidFill>
                  <a:srgbClr val="333333"/>
                </a:solidFill>
                <a:effectLst/>
                <a:latin typeface="Helvetica Neue"/>
              </a:rPr>
              <a:t>常在墙上高挂，用一条美丽的绿色丝带着它。</a:t>
            </a:r>
          </a:p>
          <a:p>
            <a:pPr algn="l"/>
            <a:r>
              <a:rPr lang="zh-CN" altLang="en-US" sz="1000" b="0" i="0" dirty="0">
                <a:solidFill>
                  <a:srgbClr val="333333"/>
                </a:solidFill>
                <a:effectLst/>
                <a:latin typeface="Helvetica Neue"/>
              </a:rPr>
              <a:t>纵然我的心中有千言万语，但却没有勇气来弹奏它。</a:t>
            </a:r>
          </a:p>
          <a:p>
            <a:pPr algn="l"/>
            <a:r>
              <a:rPr lang="zh-CN" altLang="en-US" sz="1000" b="0" i="0" dirty="0">
                <a:solidFill>
                  <a:srgbClr val="333333"/>
                </a:solidFill>
                <a:effectLst/>
                <a:latin typeface="Helvetica Neue"/>
              </a:rPr>
              <a:t>我的思恋使我心乱如麻，我的心声需要向她表达，</a:t>
            </a:r>
          </a:p>
          <a:p>
            <a:pPr algn="l"/>
            <a:r>
              <a:rPr lang="zh-CN" altLang="en-US" sz="1000" b="0" i="0" dirty="0">
                <a:solidFill>
                  <a:srgbClr val="333333"/>
                </a:solidFill>
                <a:effectLst/>
                <a:latin typeface="Helvetica Neue"/>
              </a:rPr>
              <a:t>我急于倾吐心中的话，爱的折磨使我难以自拔。</a:t>
            </a:r>
          </a:p>
          <a:p>
            <a:pPr algn="l"/>
            <a:r>
              <a:rPr lang="zh-CN" altLang="en-US" sz="1000" b="0" i="0" dirty="0">
                <a:solidFill>
                  <a:srgbClr val="333333"/>
                </a:solidFill>
                <a:effectLst/>
                <a:latin typeface="Helvetica Neue"/>
              </a:rPr>
              <a:t>我在忍受着无情的鞭挞，谁能为我把这深情来传达。</a:t>
            </a:r>
          </a:p>
          <a:p>
            <a:pPr algn="l"/>
            <a:r>
              <a:rPr lang="zh-CN" altLang="en-US" sz="1000" b="0" i="0" dirty="0">
                <a:solidFill>
                  <a:srgbClr val="333333"/>
                </a:solidFill>
                <a:effectLst/>
                <a:latin typeface="Helvetica Neue"/>
              </a:rPr>
              <a:t>心爱的七弦琴在墙上高挂，它常被阵阵微风轻轻吹拂，</a:t>
            </a:r>
          </a:p>
          <a:p>
            <a:pPr algn="l"/>
            <a:r>
              <a:rPr lang="zh-CN" altLang="en-US" sz="1000" b="0" i="0" dirty="0">
                <a:solidFill>
                  <a:srgbClr val="333333"/>
                </a:solidFill>
                <a:effectLst/>
                <a:latin typeface="Helvetica Neue"/>
              </a:rPr>
              <a:t>也常常被蜜蜂翅膀无心拍打，使我心惊肉跳，使我暗自惊诧，</a:t>
            </a:r>
          </a:p>
          <a:p>
            <a:pPr algn="l"/>
            <a:r>
              <a:rPr lang="zh-CN" altLang="en-US" sz="1000" b="0" i="0" dirty="0">
                <a:solidFill>
                  <a:srgbClr val="333333"/>
                </a:solidFill>
                <a:effectLst/>
                <a:latin typeface="Helvetica Neue"/>
              </a:rPr>
              <a:t>为何让绿丝带在墙上高挂，让琴弦哀叹命运的倾轧。</a:t>
            </a:r>
          </a:p>
          <a:p>
            <a:pPr algn="l"/>
            <a:r>
              <a:rPr lang="zh-CN" altLang="en-US" sz="1000" b="0" i="0" dirty="0">
                <a:solidFill>
                  <a:srgbClr val="333333"/>
                </a:solidFill>
                <a:effectLst/>
                <a:latin typeface="Helvetica Neue"/>
              </a:rPr>
              <a:t>它是我爱情痛苦的回响，还是那新歌的前奏将要迸发？</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13</a:t>
            </a:r>
            <a:r>
              <a:rPr lang="zh-CN" altLang="en-US" sz="1000" b="0" i="0" dirty="0">
                <a:solidFill>
                  <a:srgbClr val="333333"/>
                </a:solidFill>
                <a:effectLst/>
                <a:latin typeface="Helvetica Neue"/>
              </a:rPr>
              <a:t>．绿丝带</a:t>
            </a:r>
          </a:p>
          <a:p>
            <a:pPr algn="l"/>
            <a:r>
              <a:rPr lang="zh-CN" altLang="en-US" sz="1000" b="0" i="0" dirty="0">
                <a:solidFill>
                  <a:srgbClr val="333333"/>
                </a:solidFill>
                <a:effectLst/>
                <a:latin typeface="Helvetica Neue"/>
              </a:rPr>
              <a:t>我愧对我的绿丝带，让它在墙上失去光彩，绿颜色多可爱。</a:t>
            </a:r>
          </a:p>
          <a:p>
            <a:pPr algn="l"/>
            <a:r>
              <a:rPr lang="zh-CN" altLang="en-US" sz="1000" b="0" i="0" dirty="0">
                <a:solidFill>
                  <a:srgbClr val="333333"/>
                </a:solidFill>
                <a:effectLst/>
                <a:latin typeface="Helvetica Neue"/>
              </a:rPr>
              <a:t>亲爱的你说过你要来，我愿赠给你绿丝带，绿颜色多么可爱。</a:t>
            </a:r>
          </a:p>
          <a:p>
            <a:pPr algn="l"/>
            <a:r>
              <a:rPr lang="zh-CN" altLang="en-US" sz="1000" b="0" i="0" dirty="0">
                <a:solidFill>
                  <a:srgbClr val="333333"/>
                </a:solidFill>
                <a:effectLst/>
                <a:latin typeface="Helvetica Neue"/>
              </a:rPr>
              <a:t>纯洁的白色虽然美好，但绿颜色更让我喜爱，绿颜色更可爱。</a:t>
            </a:r>
          </a:p>
          <a:p>
            <a:pPr algn="l"/>
            <a:r>
              <a:rPr lang="zh-CN" altLang="en-US" sz="1000" b="0" i="0" dirty="0">
                <a:solidFill>
                  <a:srgbClr val="333333"/>
                </a:solidFill>
                <a:effectLst/>
                <a:latin typeface="Helvetica Neue"/>
              </a:rPr>
              <a:t>但愿我们的爱常存，但愿希望之花</a:t>
            </a:r>
            <a:r>
              <a:rPr lang="zh-CN" altLang="en-US" sz="1000" b="0" i="0" u="none" strike="noStrike" dirty="0">
                <a:solidFill>
                  <a:srgbClr val="136EC2"/>
                </a:solidFill>
                <a:effectLst/>
                <a:latin typeface="Helvetica Neue"/>
                <a:hlinkClick r:id="rId3"/>
              </a:rPr>
              <a:t>常开</a:t>
            </a:r>
            <a:r>
              <a:rPr lang="zh-CN" altLang="en-US" sz="1000" b="0" i="0" dirty="0">
                <a:solidFill>
                  <a:srgbClr val="333333"/>
                </a:solidFill>
                <a:effectLst/>
                <a:latin typeface="Helvetica Neue"/>
              </a:rPr>
              <a:t>。绿颜色我们都喜爱。</a:t>
            </a:r>
          </a:p>
          <a:p>
            <a:pPr algn="l"/>
            <a:r>
              <a:rPr lang="zh-CN" altLang="en-US" sz="1000" b="0" i="0" dirty="0">
                <a:solidFill>
                  <a:srgbClr val="333333"/>
                </a:solidFill>
                <a:effectLst/>
                <a:latin typeface="Helvetica Neue"/>
              </a:rPr>
              <a:t>请你用这条绿丝带，把你的金发束起来，</a:t>
            </a:r>
          </a:p>
          <a:p>
            <a:pPr algn="l"/>
            <a:r>
              <a:rPr lang="zh-CN" altLang="en-US" sz="1000" b="0" i="0" dirty="0">
                <a:solidFill>
                  <a:srgbClr val="333333"/>
                </a:solidFill>
                <a:effectLst/>
                <a:latin typeface="Helvetica Neue"/>
              </a:rPr>
              <a:t>你也爱这绿丝带，你也爱这绿丝带。</a:t>
            </a:r>
          </a:p>
          <a:p>
            <a:pPr algn="l"/>
            <a:r>
              <a:rPr lang="zh-CN" altLang="en-US" sz="1000" b="0" i="0" dirty="0">
                <a:solidFill>
                  <a:srgbClr val="333333"/>
                </a:solidFill>
                <a:effectLst/>
                <a:latin typeface="Helvetica Neue"/>
              </a:rPr>
              <a:t>我们的愿望都相同，爱情也会永远存在。</a:t>
            </a:r>
          </a:p>
          <a:p>
            <a:pPr algn="l"/>
            <a:r>
              <a:rPr lang="zh-CN" altLang="en-US" sz="1000" b="0" i="0" dirty="0">
                <a:solidFill>
                  <a:srgbClr val="333333"/>
                </a:solidFill>
                <a:effectLst/>
                <a:latin typeface="Helvetica Neue"/>
              </a:rPr>
              <a:t>绿颜色最可爱。</a:t>
            </a:r>
          </a:p>
          <a:p>
            <a:pPr algn="l"/>
            <a:r>
              <a:rPr lang="zh-CN" altLang="en-US" sz="1000" b="0" i="0" dirty="0">
                <a:solidFill>
                  <a:srgbClr val="333333"/>
                </a:solidFill>
                <a:effectLst/>
                <a:latin typeface="Helvetica Neue"/>
              </a:rPr>
              <a:t>绿色的丝带」年轻的磨坊小工，这时候正陶醉在初恋的快乐中，</a:t>
            </a:r>
          </a:p>
          <a:p>
            <a:pPr algn="l"/>
            <a:r>
              <a:rPr lang="zh-CN" altLang="en-US" sz="1000" b="0" i="0" dirty="0">
                <a:solidFill>
                  <a:srgbClr val="333333"/>
                </a:solidFill>
                <a:effectLst/>
                <a:latin typeface="Helvetica Neue"/>
              </a:rPr>
              <a:t>因为那女孩子喜欢绿的颜色，而绿色是象征一种希望和年轻人的</a:t>
            </a:r>
          </a:p>
          <a:p>
            <a:pPr algn="l"/>
            <a:r>
              <a:rPr lang="zh-CN" altLang="en-US" sz="1000" b="0" i="0" dirty="0">
                <a:solidFill>
                  <a:srgbClr val="333333"/>
                </a:solidFill>
                <a:effectLst/>
                <a:latin typeface="Helvetica Neue"/>
              </a:rPr>
              <a:t>爱情。于是他立即将系在</a:t>
            </a:r>
            <a:r>
              <a:rPr lang="zh-CN" altLang="en-US" sz="1000" b="0" i="0" u="none" strike="noStrike" dirty="0">
                <a:solidFill>
                  <a:srgbClr val="136EC2"/>
                </a:solidFill>
                <a:effectLst/>
                <a:latin typeface="Helvetica Neue"/>
                <a:hlinkClick r:id="rId4"/>
              </a:rPr>
              <a:t>鲁特琴</a:t>
            </a:r>
            <a:r>
              <a:rPr lang="zh-CN" altLang="en-US" sz="1000" b="0" i="0" dirty="0">
                <a:solidFill>
                  <a:srgbClr val="333333"/>
                </a:solidFill>
                <a:effectLst/>
                <a:latin typeface="Helvetica Neue"/>
              </a:rPr>
              <a:t>上那条绿色丝带解下，</a:t>
            </a:r>
          </a:p>
          <a:p>
            <a:pPr algn="l"/>
            <a:r>
              <a:rPr lang="zh-CN" altLang="en-US" sz="1000" b="0" i="0" dirty="0">
                <a:solidFill>
                  <a:srgbClr val="333333"/>
                </a:solidFill>
                <a:effectLst/>
                <a:latin typeface="Helvetica Neue"/>
              </a:rPr>
              <a:t>献给心爱的人－美丽的磨坊女，来装饰他的风采。</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14</a:t>
            </a:r>
            <a:r>
              <a:rPr lang="zh-CN" altLang="en-US" sz="1000" b="0" i="0" dirty="0">
                <a:solidFill>
                  <a:srgbClr val="333333"/>
                </a:solidFill>
                <a:effectLst/>
                <a:latin typeface="Helvetica Neue"/>
              </a:rPr>
              <a:t>．猎人</a:t>
            </a:r>
          </a:p>
          <a:p>
            <a:pPr algn="l"/>
            <a:r>
              <a:rPr lang="zh-CN" altLang="en-US" sz="1000" b="0" i="0" dirty="0">
                <a:solidFill>
                  <a:srgbClr val="333333"/>
                </a:solidFill>
                <a:effectLst/>
                <a:latin typeface="Helvetica Neue"/>
              </a:rPr>
              <a:t>那猎人在小溪旁到处寻觅，傲慢的猎人为何不到</a:t>
            </a:r>
            <a:r>
              <a:rPr lang="zh-CN" altLang="en-US" sz="1000" b="0" i="0" u="none" strike="noStrike" dirty="0">
                <a:solidFill>
                  <a:srgbClr val="136EC2"/>
                </a:solidFill>
                <a:effectLst/>
                <a:latin typeface="Helvetica Neue"/>
                <a:hlinkClick r:id="rId5"/>
              </a:rPr>
              <a:t>森林里</a:t>
            </a:r>
            <a:r>
              <a:rPr lang="zh-CN" altLang="en-US" sz="1000" b="0" i="0" dirty="0">
                <a:solidFill>
                  <a:srgbClr val="333333"/>
                </a:solidFill>
                <a:effectLst/>
                <a:latin typeface="Helvetica Neue"/>
              </a:rPr>
              <a:t>，</a:t>
            </a:r>
          </a:p>
          <a:p>
            <a:pPr algn="l"/>
            <a:r>
              <a:rPr lang="zh-CN" altLang="en-US" sz="1000" b="0" i="0" dirty="0">
                <a:solidFill>
                  <a:srgbClr val="333333"/>
                </a:solidFill>
                <a:effectLst/>
                <a:latin typeface="Helvetica Neue"/>
              </a:rPr>
              <a:t>在这里找不到野兽的踪迹，只有一头小鹿属于我自己。</a:t>
            </a:r>
          </a:p>
          <a:p>
            <a:pPr algn="l"/>
            <a:r>
              <a:rPr lang="zh-CN" altLang="en-US" sz="1000" b="0" i="0" dirty="0">
                <a:solidFill>
                  <a:srgbClr val="333333"/>
                </a:solidFill>
                <a:effectLst/>
                <a:latin typeface="Helvetica Neue"/>
              </a:rPr>
              <a:t>你若想看我那驯良的小鹿，就把你的猎枪放在森林里，</a:t>
            </a:r>
          </a:p>
          <a:p>
            <a:pPr algn="l"/>
            <a:r>
              <a:rPr lang="zh-CN" altLang="en-US" sz="1000" b="0" i="0" dirty="0">
                <a:solidFill>
                  <a:srgbClr val="333333"/>
                </a:solidFill>
                <a:effectLst/>
                <a:latin typeface="Helvetica Neue"/>
              </a:rPr>
              <a:t>再把你的</a:t>
            </a:r>
            <a:r>
              <a:rPr lang="zh-CN" altLang="en-US" sz="1000" b="0" i="0" u="none" strike="noStrike" dirty="0">
                <a:solidFill>
                  <a:srgbClr val="136EC2"/>
                </a:solidFill>
                <a:effectLst/>
                <a:latin typeface="Helvetica Neue"/>
                <a:hlinkClick r:id="rId6"/>
              </a:rPr>
              <a:t>猎狗</a:t>
            </a:r>
            <a:r>
              <a:rPr lang="zh-CN" altLang="en-US" sz="1000" b="0" i="0" dirty="0">
                <a:solidFill>
                  <a:srgbClr val="333333"/>
                </a:solidFill>
                <a:effectLst/>
                <a:latin typeface="Helvetica Neue"/>
              </a:rPr>
              <a:t>在家中栓起来，你不要让那号角扰攘喧闹，</a:t>
            </a:r>
          </a:p>
          <a:p>
            <a:pPr algn="l"/>
            <a:r>
              <a:rPr lang="zh-CN" altLang="en-US" sz="1000" b="0" i="0" dirty="0">
                <a:solidFill>
                  <a:srgbClr val="333333"/>
                </a:solidFill>
                <a:effectLst/>
                <a:latin typeface="Helvetica Neue"/>
              </a:rPr>
              <a:t>还要把零乱的头发理一理，别吓坏我那小鹿磨坊</a:t>
            </a:r>
            <a:r>
              <a:rPr lang="zh-CN" altLang="en-US" sz="1000" b="0" i="0" u="none" strike="noStrike" dirty="0">
                <a:solidFill>
                  <a:srgbClr val="136EC2"/>
                </a:solidFill>
                <a:effectLst/>
                <a:latin typeface="Helvetica Neue"/>
                <a:hlinkClick r:id="rId7"/>
              </a:rPr>
              <a:t>少妇</a:t>
            </a:r>
            <a:r>
              <a:rPr lang="zh-CN" altLang="en-US" sz="1000" b="0" i="0" dirty="0">
                <a:solidFill>
                  <a:srgbClr val="333333"/>
                </a:solidFill>
                <a:effectLst/>
                <a:latin typeface="Helvetica Neue"/>
              </a:rPr>
              <a:t>女。</a:t>
            </a:r>
          </a:p>
          <a:p>
            <a:pPr algn="l"/>
            <a:r>
              <a:rPr lang="zh-CN" altLang="en-US" sz="1000" b="0" i="0" dirty="0">
                <a:solidFill>
                  <a:srgbClr val="333333"/>
                </a:solidFill>
                <a:effectLst/>
                <a:latin typeface="Helvetica Neue"/>
              </a:rPr>
              <a:t>你最好快快回到森林里去，好让我在</a:t>
            </a:r>
            <a:r>
              <a:rPr lang="zh-CN" altLang="en-US" sz="1000" b="0" i="0" u="none" strike="noStrike" dirty="0">
                <a:solidFill>
                  <a:srgbClr val="136EC2"/>
                </a:solidFill>
                <a:effectLst/>
                <a:latin typeface="Helvetica Neue"/>
                <a:hlinkClick r:id="rId8"/>
              </a:rPr>
              <a:t>磨坊里</a:t>
            </a:r>
            <a:r>
              <a:rPr lang="zh-CN" altLang="en-US" sz="1000" b="0" i="0" dirty="0">
                <a:solidFill>
                  <a:srgbClr val="333333"/>
                </a:solidFill>
                <a:effectLst/>
                <a:latin typeface="Helvetica Neue"/>
              </a:rPr>
              <a:t>安心休息，</a:t>
            </a:r>
          </a:p>
          <a:p>
            <a:pPr algn="l"/>
            <a:r>
              <a:rPr lang="zh-CN" altLang="en-US" sz="1000" b="0" i="0" dirty="0">
                <a:solidFill>
                  <a:srgbClr val="333333"/>
                </a:solidFill>
                <a:effectLst/>
                <a:latin typeface="Helvetica Neue"/>
              </a:rPr>
              <a:t>你来打猎不啻是缘木求鱼，</a:t>
            </a:r>
            <a:r>
              <a:rPr lang="zh-CN" altLang="en-US" sz="1000" b="0" i="0" u="none" strike="noStrike" dirty="0">
                <a:solidFill>
                  <a:srgbClr val="136EC2"/>
                </a:solidFill>
                <a:effectLst/>
                <a:latin typeface="Helvetica Neue"/>
                <a:hlinkClick r:id="rId9"/>
              </a:rPr>
              <a:t>小松鼠</a:t>
            </a:r>
            <a:r>
              <a:rPr lang="zh-CN" altLang="en-US" sz="1000" b="0" i="0" dirty="0">
                <a:solidFill>
                  <a:srgbClr val="333333"/>
                </a:solidFill>
                <a:effectLst/>
                <a:latin typeface="Helvetica Neue"/>
              </a:rPr>
              <a:t>难到会跳进池塘里</a:t>
            </a:r>
          </a:p>
          <a:p>
            <a:pPr algn="l"/>
            <a:r>
              <a:rPr lang="zh-CN" altLang="en-US" sz="1000" b="0" i="0" dirty="0">
                <a:solidFill>
                  <a:srgbClr val="333333"/>
                </a:solidFill>
                <a:effectLst/>
                <a:latin typeface="Helvetica Neue"/>
              </a:rPr>
              <a:t>傲慢的猎人快回到丝林里，我要和三座水车安享静寂。</a:t>
            </a:r>
          </a:p>
          <a:p>
            <a:pPr algn="l"/>
            <a:r>
              <a:rPr lang="zh-CN" altLang="en-US" sz="1000" b="0" i="0" dirty="0">
                <a:solidFill>
                  <a:srgbClr val="333333"/>
                </a:solidFill>
                <a:effectLst/>
                <a:latin typeface="Helvetica Neue"/>
              </a:rPr>
              <a:t>我想我的小宝贝会爱上你，我知道，朋友，她已为你着迷。</a:t>
            </a:r>
          </a:p>
          <a:p>
            <a:pPr algn="l"/>
            <a:r>
              <a:rPr lang="zh-CN" altLang="en-US" sz="1000" b="0" i="0" dirty="0">
                <a:solidFill>
                  <a:srgbClr val="333333"/>
                </a:solidFill>
                <a:effectLst/>
                <a:latin typeface="Helvetica Neue"/>
              </a:rPr>
              <a:t>那野猪在黑暗里窜出树林里，它闯进了卷心菜</a:t>
            </a:r>
            <a:r>
              <a:rPr lang="zh-CN" altLang="en-US" sz="1000" b="0" i="0" u="none" strike="noStrike" dirty="0">
                <a:solidFill>
                  <a:srgbClr val="136EC2"/>
                </a:solidFill>
                <a:effectLst/>
                <a:latin typeface="Helvetica Neue"/>
                <a:hlinkClick r:id="rId10"/>
              </a:rPr>
              <a:t>菜园里</a:t>
            </a:r>
            <a:r>
              <a:rPr lang="zh-CN" altLang="en-US" sz="1000" b="0" i="0" dirty="0">
                <a:solidFill>
                  <a:srgbClr val="333333"/>
                </a:solidFill>
                <a:effectLst/>
                <a:latin typeface="Helvetica Neue"/>
              </a:rPr>
              <a:t>，</a:t>
            </a:r>
          </a:p>
          <a:p>
            <a:pPr algn="l"/>
            <a:r>
              <a:rPr lang="zh-CN" altLang="en-US" sz="1000" b="0" i="0" dirty="0">
                <a:solidFill>
                  <a:srgbClr val="333333"/>
                </a:solidFill>
                <a:effectLst/>
                <a:latin typeface="Helvetica Neue"/>
              </a:rPr>
              <a:t>它踩坏了菜蔬，践踏了田地，你若能杀死野猪，我敬佩你。</a:t>
            </a:r>
          </a:p>
          <a:p>
            <a:pPr algn="l"/>
            <a:r>
              <a:rPr lang="zh-CN" altLang="en-US" sz="1000" b="0" i="0" dirty="0">
                <a:solidFill>
                  <a:srgbClr val="333333"/>
                </a:solidFill>
                <a:effectLst/>
                <a:latin typeface="Helvetica Neue"/>
              </a:rPr>
              <a:t>情敌猎人在第四段（</a:t>
            </a:r>
            <a:r>
              <a:rPr lang="en-US" altLang="zh-CN" sz="1000" b="0" i="0" dirty="0">
                <a:solidFill>
                  <a:srgbClr val="333333"/>
                </a:solidFill>
                <a:effectLst/>
                <a:latin typeface="Helvetica Neue"/>
              </a:rPr>
              <a:t>14-17</a:t>
            </a:r>
            <a:r>
              <a:rPr lang="zh-CN" altLang="en-US" sz="1000" b="0" i="0" dirty="0">
                <a:solidFill>
                  <a:srgbClr val="333333"/>
                </a:solidFill>
                <a:effectLst/>
                <a:latin typeface="Helvetica Neue"/>
              </a:rPr>
              <a:t>）出现，主人公开始变得愤怒，既而绝望</a:t>
            </a:r>
          </a:p>
          <a:p>
            <a:pPr algn="l"/>
            <a:endParaRPr lang="zh-CN" altLang="en-US" sz="1000" b="0" i="0" dirty="0">
              <a:solidFill>
                <a:srgbClr val="333333"/>
              </a:solidFill>
              <a:effectLst/>
              <a:latin typeface="Helvetica Neue"/>
            </a:endParaRPr>
          </a:p>
        </p:txBody>
      </p:sp>
      <p:sp>
        <p:nvSpPr>
          <p:cNvPr id="5" name="Textfeld 4">
            <a:extLst>
              <a:ext uri="{FF2B5EF4-FFF2-40B4-BE49-F238E27FC236}">
                <a16:creationId xmlns:a16="http://schemas.microsoft.com/office/drawing/2014/main" id="{2DFDE618-9A8B-2337-AA19-77A36834913E}"/>
              </a:ext>
            </a:extLst>
          </p:cNvPr>
          <p:cNvSpPr txBox="1"/>
          <p:nvPr/>
        </p:nvSpPr>
        <p:spPr>
          <a:xfrm>
            <a:off x="4952302" y="0"/>
            <a:ext cx="4953698" cy="7017306"/>
          </a:xfrm>
          <a:prstGeom prst="rect">
            <a:avLst/>
          </a:prstGeom>
          <a:noFill/>
        </p:spPr>
        <p:txBody>
          <a:bodyPr wrap="square">
            <a:spAutoFit/>
          </a:bodyPr>
          <a:lstStyle/>
          <a:p>
            <a:pPr algn="l"/>
            <a:r>
              <a:rPr lang="en-US" altLang="zh-CN" sz="1000" b="0" i="0" dirty="0">
                <a:solidFill>
                  <a:srgbClr val="333333"/>
                </a:solidFill>
                <a:effectLst/>
                <a:latin typeface="Helvetica Neue"/>
              </a:rPr>
              <a:t>15</a:t>
            </a:r>
            <a:r>
              <a:rPr lang="zh-CN" altLang="en-US" sz="1000" b="0" i="0" dirty="0">
                <a:solidFill>
                  <a:srgbClr val="333333"/>
                </a:solidFill>
                <a:effectLst/>
                <a:latin typeface="Helvetica Neue"/>
              </a:rPr>
              <a:t>．嫉妒与矜持</a:t>
            </a:r>
          </a:p>
          <a:p>
            <a:pPr algn="l"/>
            <a:r>
              <a:rPr lang="zh-CN" altLang="en-US" sz="1000" b="0" i="0" dirty="0">
                <a:solidFill>
                  <a:srgbClr val="333333"/>
                </a:solidFill>
                <a:effectLst/>
                <a:latin typeface="Helvetica Neue"/>
              </a:rPr>
              <a:t>你急急的奔向哪里，亲爱的小溪，是否要找到那个猎人去讲道理？回去，回去。</a:t>
            </a:r>
          </a:p>
          <a:p>
            <a:pPr algn="l"/>
            <a:r>
              <a:rPr lang="zh-CN" altLang="en-US" sz="1000" b="0" i="0" dirty="0">
                <a:solidFill>
                  <a:srgbClr val="333333"/>
                </a:solidFill>
                <a:effectLst/>
                <a:latin typeface="Helvetica Neue"/>
              </a:rPr>
              <a:t>为爱那磨房少女，对也轻浮行为我并不在意，回去，回去。</a:t>
            </a:r>
          </a:p>
          <a:p>
            <a:pPr algn="l"/>
            <a:r>
              <a:rPr lang="zh-CN" altLang="en-US" sz="1000" b="0" i="0" dirty="0">
                <a:solidFill>
                  <a:srgbClr val="333333"/>
                </a:solidFill>
                <a:effectLst/>
                <a:latin typeface="Helvetica Neue"/>
              </a:rPr>
              <a:t>她昨天傍晚没有在门前站立，也不曾引颈张望把别人寻觅，</a:t>
            </a:r>
          </a:p>
          <a:p>
            <a:pPr algn="l"/>
            <a:r>
              <a:rPr lang="zh-CN" altLang="en-US" sz="1000" b="0" i="0" dirty="0">
                <a:solidFill>
                  <a:srgbClr val="333333"/>
                </a:solidFill>
                <a:effectLst/>
                <a:latin typeface="Helvetica Neue"/>
              </a:rPr>
              <a:t>当那猎人从她门前疾驰而过，也不见她的身影出现在窗里。</a:t>
            </a:r>
          </a:p>
          <a:p>
            <a:pPr algn="l"/>
            <a:r>
              <a:rPr lang="zh-CN" altLang="en-US" sz="1000" b="0" i="0" dirty="0">
                <a:solidFill>
                  <a:srgbClr val="333333"/>
                </a:solidFill>
                <a:effectLst/>
                <a:latin typeface="Helvetica Neue"/>
              </a:rPr>
              <a:t>去，小溪，快去告诉她，去，小溪，快去她那里。</a:t>
            </a:r>
            <a:endParaRPr lang="en-GB" altLang="zh-CN" sz="1000" b="0" i="0" dirty="0">
              <a:solidFill>
                <a:srgbClr val="333333"/>
              </a:solidFill>
              <a:effectLst/>
              <a:latin typeface="Helvetica Neue"/>
            </a:endParaRPr>
          </a:p>
          <a:p>
            <a:pPr algn="l"/>
            <a:r>
              <a:rPr lang="zh-CN" altLang="en-US" sz="1000" b="0" i="0" dirty="0">
                <a:solidFill>
                  <a:srgbClr val="333333"/>
                </a:solidFill>
                <a:effectLst/>
                <a:latin typeface="Helvetica Neue"/>
              </a:rPr>
              <a:t>不说也好，你看我竟然找不到合适的话语，</a:t>
            </a:r>
          </a:p>
          <a:p>
            <a:pPr algn="l"/>
            <a:r>
              <a:rPr lang="zh-CN" altLang="en-US" sz="1000" b="0" i="0" dirty="0">
                <a:solidFill>
                  <a:srgbClr val="333333"/>
                </a:solidFill>
                <a:effectLst/>
                <a:latin typeface="Helvetica Neue"/>
              </a:rPr>
              <a:t>就说：他为你做了一支芦笛，能为你</a:t>
            </a:r>
            <a:r>
              <a:rPr lang="zh-CN" altLang="en-US" sz="1000" b="0" i="0" u="none" strike="noStrike" dirty="0">
                <a:solidFill>
                  <a:srgbClr val="136EC2"/>
                </a:solidFill>
                <a:effectLst/>
                <a:latin typeface="Helvetica Neue"/>
                <a:hlinkClick r:id="rId11"/>
              </a:rPr>
              <a:t>吹出</a:t>
            </a:r>
            <a:r>
              <a:rPr lang="zh-CN" altLang="en-US" sz="1000" b="0" i="0" dirty="0">
                <a:solidFill>
                  <a:srgbClr val="333333"/>
                </a:solidFill>
                <a:effectLst/>
                <a:latin typeface="Helvetica Neue"/>
              </a:rPr>
              <a:t>迷人的舞曲。</a:t>
            </a:r>
          </a:p>
          <a:p>
            <a:pPr algn="l"/>
            <a:r>
              <a:rPr lang="zh-CN" altLang="en-US" sz="1000" b="0" i="0" dirty="0">
                <a:solidFill>
                  <a:srgbClr val="333333"/>
                </a:solidFill>
                <a:effectLst/>
                <a:latin typeface="Helvetica Neue"/>
              </a:rPr>
              <a:t>快去快去快去。</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16</a:t>
            </a:r>
            <a:r>
              <a:rPr lang="zh-CN" altLang="en-US" sz="1000" b="0" i="0" dirty="0">
                <a:solidFill>
                  <a:srgbClr val="333333"/>
                </a:solidFill>
                <a:effectLst/>
                <a:latin typeface="Helvetica Neue"/>
              </a:rPr>
              <a:t>．可爱的颜色</a:t>
            </a:r>
          </a:p>
          <a:p>
            <a:pPr algn="l"/>
            <a:r>
              <a:rPr lang="zh-CN" altLang="en-US" sz="1000" b="0" i="0" dirty="0">
                <a:solidFill>
                  <a:srgbClr val="333333"/>
                </a:solidFill>
                <a:effectLst/>
                <a:latin typeface="Helvetica Neue"/>
              </a:rPr>
              <a:t>用青草来装饰我，让</a:t>
            </a:r>
            <a:r>
              <a:rPr lang="zh-CN" altLang="en-US" sz="1000" b="0" i="0" u="none" strike="noStrike" dirty="0">
                <a:solidFill>
                  <a:srgbClr val="136EC2"/>
                </a:solidFill>
                <a:effectLst/>
                <a:latin typeface="Helvetica Neue"/>
                <a:hlinkClick r:id="rId12"/>
              </a:rPr>
              <a:t>垂柳</a:t>
            </a:r>
            <a:r>
              <a:rPr lang="zh-CN" altLang="en-US" sz="1000" b="0" i="0" dirty="0">
                <a:solidFill>
                  <a:srgbClr val="333333"/>
                </a:solidFill>
                <a:effectLst/>
                <a:latin typeface="Helvetica Neue"/>
              </a:rPr>
              <a:t>来掩盖我，只因为我爱人她喜欢绿颜色。</a:t>
            </a:r>
          </a:p>
          <a:p>
            <a:pPr algn="l"/>
            <a:r>
              <a:rPr lang="zh-CN" altLang="en-US" sz="1000" b="0" i="0" dirty="0">
                <a:solidFill>
                  <a:srgbClr val="333333"/>
                </a:solidFill>
                <a:effectLst/>
                <a:latin typeface="Helvetica Neue"/>
              </a:rPr>
              <a:t>让坟上生长一树</a:t>
            </a:r>
            <a:r>
              <a:rPr lang="zh-CN" altLang="en-US" sz="1000" b="0" i="0" u="none" strike="noStrike" dirty="0">
                <a:solidFill>
                  <a:srgbClr val="136EC2"/>
                </a:solidFill>
                <a:effectLst/>
                <a:latin typeface="Helvetica Neue"/>
                <a:hlinkClick r:id="rId13"/>
              </a:rPr>
              <a:t>翠柏</a:t>
            </a:r>
            <a:r>
              <a:rPr lang="zh-CN" altLang="en-US" sz="1000" b="0" i="0" dirty="0">
                <a:solidFill>
                  <a:srgbClr val="333333"/>
                </a:solidFill>
                <a:effectLst/>
                <a:latin typeface="Helvetica Neue"/>
              </a:rPr>
              <a:t>，</a:t>
            </a:r>
            <a:r>
              <a:rPr lang="zh-CN" altLang="en-US" sz="1000" b="0" i="0" u="none" strike="noStrike" dirty="0">
                <a:solidFill>
                  <a:srgbClr val="136EC2"/>
                </a:solidFill>
                <a:effectLst/>
                <a:latin typeface="Helvetica Neue"/>
                <a:hlinkClick r:id="rId14"/>
              </a:rPr>
              <a:t>青蒿</a:t>
            </a:r>
            <a:r>
              <a:rPr lang="zh-CN" altLang="en-US" sz="1000" b="0" i="0" dirty="0">
                <a:solidFill>
                  <a:srgbClr val="333333"/>
                </a:solidFill>
                <a:effectLst/>
                <a:latin typeface="Helvetica Neue"/>
              </a:rPr>
              <a:t>开满黄绿色的花朵，只因为我的爱人她喜欢绿颜色。</a:t>
            </a:r>
          </a:p>
          <a:p>
            <a:pPr algn="l"/>
            <a:r>
              <a:rPr lang="zh-CN" altLang="en-US" sz="1000" b="0" i="0" dirty="0">
                <a:solidFill>
                  <a:srgbClr val="333333"/>
                </a:solidFill>
                <a:effectLst/>
                <a:latin typeface="Helvetica Neue"/>
              </a:rPr>
              <a:t>我也想跟她去打猎，</a:t>
            </a:r>
            <a:r>
              <a:rPr lang="zh-CN" altLang="en-US" sz="1000" b="0" i="0" u="none" strike="noStrike" dirty="0">
                <a:solidFill>
                  <a:srgbClr val="136EC2"/>
                </a:solidFill>
                <a:effectLst/>
                <a:latin typeface="Helvetica Neue"/>
                <a:hlinkClick r:id="rId15"/>
              </a:rPr>
              <a:t>奔驰</a:t>
            </a:r>
            <a:r>
              <a:rPr lang="zh-CN" altLang="en-US" sz="1000" b="0" i="0" dirty="0">
                <a:solidFill>
                  <a:srgbClr val="333333"/>
                </a:solidFill>
                <a:effectLst/>
                <a:latin typeface="Helvetica Neue"/>
              </a:rPr>
              <a:t>在漫野荒坡。只因为她爱打猎，她已捕获了我。</a:t>
            </a:r>
          </a:p>
          <a:p>
            <a:pPr algn="l"/>
            <a:r>
              <a:rPr lang="zh-CN" altLang="en-US" sz="1000" b="0" i="0" dirty="0">
                <a:solidFill>
                  <a:srgbClr val="333333"/>
                </a:solidFill>
                <a:effectLst/>
                <a:latin typeface="Helvetica Neue"/>
              </a:rPr>
              <a:t>即使我只能猎取毁灭，也是为爱情遭受折磨。只因为她爱打猎，打猎使她快乐。</a:t>
            </a:r>
          </a:p>
          <a:p>
            <a:pPr algn="l"/>
            <a:r>
              <a:rPr lang="zh-CN" altLang="en-US" sz="1000" b="0" i="0" dirty="0">
                <a:solidFill>
                  <a:srgbClr val="333333"/>
                </a:solidFill>
                <a:effectLst/>
                <a:latin typeface="Helvetica Neue"/>
              </a:rPr>
              <a:t>请把我埋葬在荒坡，坟墓上绿草婆娑，只因为我亲爱的人她喜欢绿颜色。</a:t>
            </a:r>
          </a:p>
          <a:p>
            <a:pPr algn="l"/>
            <a:r>
              <a:rPr lang="zh-CN" altLang="en-US" sz="1000" b="0" i="0" dirty="0">
                <a:solidFill>
                  <a:srgbClr val="333333"/>
                </a:solidFill>
                <a:effectLst/>
                <a:latin typeface="Helvetica Neue"/>
              </a:rPr>
              <a:t>我不要花圈和十字架，只需要四周都布满了绿颜色。</a:t>
            </a:r>
          </a:p>
          <a:p>
            <a:pPr algn="l"/>
            <a:r>
              <a:rPr lang="zh-CN" altLang="en-US" sz="1000" b="0" i="0" dirty="0">
                <a:solidFill>
                  <a:srgbClr val="333333"/>
                </a:solidFill>
                <a:effectLst/>
                <a:latin typeface="Helvetica Neue"/>
              </a:rPr>
              <a:t>只因为我爱人她喜欢绿颜色。</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17,</a:t>
            </a:r>
            <a:r>
              <a:rPr lang="zh-CN" altLang="en-US" sz="1000" b="0" i="0" dirty="0">
                <a:solidFill>
                  <a:srgbClr val="333333"/>
                </a:solidFill>
                <a:effectLst/>
                <a:latin typeface="Helvetica Neue"/>
              </a:rPr>
              <a:t>可恨的颜色</a:t>
            </a:r>
          </a:p>
          <a:p>
            <a:pPr algn="l"/>
            <a:r>
              <a:rPr lang="zh-CN" altLang="en-US" sz="1000" b="0" i="0" dirty="0">
                <a:solidFill>
                  <a:srgbClr val="333333"/>
                </a:solidFill>
                <a:effectLst/>
                <a:latin typeface="Helvetica Neue"/>
              </a:rPr>
              <a:t>但愿我能离开这世界</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到另一个世界生活，</a:t>
            </a:r>
          </a:p>
          <a:p>
            <a:pPr algn="l"/>
            <a:r>
              <a:rPr lang="zh-CN" altLang="en-US" sz="1000" b="0" i="0" dirty="0">
                <a:solidFill>
                  <a:srgbClr val="333333"/>
                </a:solidFill>
                <a:effectLst/>
                <a:latin typeface="Helvetica Neue"/>
              </a:rPr>
              <a:t>因为这里森林田野都是绿颜色。我真想树上的绿叶一片一片撕得粉碎，</a:t>
            </a:r>
          </a:p>
          <a:p>
            <a:pPr algn="l"/>
            <a:r>
              <a:rPr lang="zh-CN" altLang="en-US" sz="1000" b="0" i="0" dirty="0">
                <a:solidFill>
                  <a:srgbClr val="333333"/>
                </a:solidFill>
                <a:effectLst/>
                <a:latin typeface="Helvetica Neue"/>
              </a:rPr>
              <a:t>我诅咒地上的青草，一棵也别再活。绿色，可恨的绿颜色，</a:t>
            </a:r>
          </a:p>
          <a:p>
            <a:pPr algn="l"/>
            <a:r>
              <a:rPr lang="zh-CN" altLang="en-US" sz="1000" b="0" i="0" dirty="0">
                <a:solidFill>
                  <a:srgbClr val="333333"/>
                </a:solidFill>
                <a:effectLst/>
                <a:latin typeface="Helvetica Neue"/>
              </a:rPr>
              <a:t>为什么会这样猖狂，骄横，幸灾乐祸，难到不见我已失魂落魄。</a:t>
            </a:r>
          </a:p>
          <a:p>
            <a:pPr algn="l"/>
            <a:r>
              <a:rPr lang="zh-CN" altLang="en-US" sz="1000" b="0" i="0" dirty="0">
                <a:solidFill>
                  <a:srgbClr val="333333"/>
                </a:solidFill>
                <a:effectLst/>
                <a:latin typeface="Helvetica Neue"/>
              </a:rPr>
              <a:t>我情愿死在你的磨房门前，在冰天雪地里缰卧，日夜把离愁向你诉说，只把离愁向你诉说。</a:t>
            </a:r>
          </a:p>
          <a:p>
            <a:pPr algn="l"/>
            <a:r>
              <a:rPr lang="zh-CN" altLang="en-US" sz="1000" b="0" i="0" dirty="0">
                <a:solidFill>
                  <a:srgbClr val="333333"/>
                </a:solidFill>
                <a:effectLst/>
                <a:latin typeface="Helvetica Neue"/>
              </a:rPr>
              <a:t>当猎人的号角吹响，号声使你焦灼，当你上颈向外翘望，我也能一睹芳泽。</a:t>
            </a:r>
          </a:p>
          <a:p>
            <a:pPr algn="l"/>
            <a:r>
              <a:rPr lang="zh-CN" altLang="en-US" sz="1000" b="0" i="0" dirty="0">
                <a:solidFill>
                  <a:srgbClr val="333333"/>
                </a:solidFill>
                <a:effectLst/>
                <a:latin typeface="Helvetica Neue"/>
              </a:rPr>
              <a:t>啊，绿丝带仍然在你的金发上闪烁，在金发上闪烁。</a:t>
            </a:r>
          </a:p>
          <a:p>
            <a:pPr algn="l"/>
            <a:r>
              <a:rPr lang="zh-CN" altLang="en-US" sz="1000" b="0" i="0" dirty="0">
                <a:solidFill>
                  <a:srgbClr val="333333"/>
                </a:solidFill>
                <a:effectLst/>
                <a:latin typeface="Helvetica Neue"/>
              </a:rPr>
              <a:t>别了，别了，握手道别，在这永诀的时刻。</a:t>
            </a:r>
            <a:endParaRPr lang="en-GB"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en-US" altLang="zh-CN" sz="1000" b="0" i="0" dirty="0">
                <a:solidFill>
                  <a:srgbClr val="333333"/>
                </a:solidFill>
                <a:effectLst/>
                <a:latin typeface="Helvetica Neue"/>
              </a:rPr>
              <a:t>18</a:t>
            </a:r>
            <a:r>
              <a:rPr lang="zh-CN" altLang="en-US" sz="1000" b="0" i="0" dirty="0">
                <a:solidFill>
                  <a:srgbClr val="333333"/>
                </a:solidFill>
                <a:effectLst/>
                <a:latin typeface="Helvetica Neue"/>
              </a:rPr>
              <a:t>．凋零的花</a:t>
            </a:r>
          </a:p>
          <a:p>
            <a:pPr algn="l"/>
            <a:r>
              <a:rPr lang="zh-CN" altLang="en-US" sz="1000" b="0" i="0" dirty="0">
                <a:solidFill>
                  <a:srgbClr val="333333"/>
                </a:solidFill>
                <a:effectLst/>
                <a:latin typeface="Helvetica Neue"/>
              </a:rPr>
              <a:t>她带来无数鲜花，</a:t>
            </a:r>
            <a:r>
              <a:rPr lang="zh-CN" altLang="en-US" sz="1000" b="0" i="0" u="none" strike="noStrike" dirty="0">
                <a:solidFill>
                  <a:srgbClr val="136EC2"/>
                </a:solidFill>
                <a:effectLst/>
                <a:latin typeface="Helvetica Neue"/>
                <a:hlinkClick r:id="rId16"/>
              </a:rPr>
              <a:t>都安</a:t>
            </a:r>
            <a:r>
              <a:rPr lang="zh-CN" altLang="en-US" sz="1000" b="0" i="0" dirty="0">
                <a:solidFill>
                  <a:srgbClr val="333333"/>
                </a:solidFill>
                <a:effectLst/>
                <a:latin typeface="Helvetica Neue"/>
              </a:rPr>
              <a:t>放在我的坟墓上，</a:t>
            </a:r>
          </a:p>
          <a:p>
            <a:pPr algn="l"/>
            <a:r>
              <a:rPr lang="zh-CN" altLang="en-US" sz="1000" b="0" i="0" dirty="0">
                <a:solidFill>
                  <a:srgbClr val="333333"/>
                </a:solidFill>
                <a:effectLst/>
                <a:latin typeface="Helvetica Neue"/>
              </a:rPr>
              <a:t>她似乎也理解我的悲伤，让泪水不断地流下脸庞，</a:t>
            </a:r>
          </a:p>
          <a:p>
            <a:pPr algn="l"/>
            <a:r>
              <a:rPr lang="zh-CN" altLang="en-US" sz="1000" b="0" i="0" dirty="0">
                <a:solidFill>
                  <a:srgbClr val="333333"/>
                </a:solidFill>
                <a:effectLst/>
                <a:latin typeface="Helvetica Neue"/>
              </a:rPr>
              <a:t>为什么她的花儿都凋谢？为什么她的花都消亡？</a:t>
            </a:r>
          </a:p>
          <a:p>
            <a:pPr algn="l"/>
            <a:r>
              <a:rPr lang="zh-CN" altLang="en-US" sz="1000" b="0" i="0" dirty="0">
                <a:solidFill>
                  <a:srgbClr val="333333"/>
                </a:solidFill>
                <a:effectLst/>
                <a:latin typeface="Helvetica Neue"/>
              </a:rPr>
              <a:t>啊泪水不能使爱情复生，就象这凋零的枯枝一样，</a:t>
            </a:r>
          </a:p>
          <a:p>
            <a:pPr algn="l"/>
            <a:r>
              <a:rPr lang="zh-CN" altLang="en-US" sz="1000" b="0" i="0" dirty="0">
                <a:solidFill>
                  <a:srgbClr val="333333"/>
                </a:solidFill>
                <a:effectLst/>
                <a:latin typeface="Helvetica Neue"/>
              </a:rPr>
              <a:t>当春天来临，寒冬过去，凋零的花儿会重新开放</a:t>
            </a:r>
          </a:p>
          <a:p>
            <a:pPr algn="l"/>
            <a:r>
              <a:rPr lang="zh-CN" altLang="en-US" sz="1000" b="0" i="0" dirty="0">
                <a:solidFill>
                  <a:srgbClr val="333333"/>
                </a:solidFill>
                <a:effectLst/>
                <a:latin typeface="Helvetica Neue"/>
              </a:rPr>
              <a:t>我坟上的花儿都将开放，她给我的花儿也会开放。</a:t>
            </a:r>
          </a:p>
          <a:p>
            <a:pPr algn="l"/>
            <a:r>
              <a:rPr lang="zh-CN" altLang="en-US" sz="1000" b="0" i="0" dirty="0">
                <a:solidFill>
                  <a:srgbClr val="333333"/>
                </a:solidFill>
                <a:effectLst/>
                <a:latin typeface="Helvetica Neue"/>
              </a:rPr>
              <a:t>当她行步在那山岗上，她心中一定会这样想，</a:t>
            </a:r>
          </a:p>
          <a:p>
            <a:pPr algn="l"/>
            <a:r>
              <a:rPr lang="zh-CN" altLang="en-US" sz="1000" b="0" i="0" dirty="0">
                <a:solidFill>
                  <a:srgbClr val="333333"/>
                </a:solidFill>
                <a:effectLst/>
                <a:latin typeface="Helvetica Neue"/>
              </a:rPr>
              <a:t>鲜花都重新开放，开放！</a:t>
            </a:r>
          </a:p>
          <a:p>
            <a:pPr algn="l"/>
            <a:r>
              <a:rPr lang="zh-CN" altLang="en-US" sz="1000" b="0" i="0" dirty="0">
                <a:solidFill>
                  <a:srgbClr val="333333"/>
                </a:solidFill>
                <a:effectLst/>
                <a:latin typeface="Helvetica Neue"/>
              </a:rPr>
              <a:t>五月已来临，残冬已隐藏，当她行步在那山岗上，</a:t>
            </a:r>
          </a:p>
          <a:p>
            <a:pPr algn="l"/>
            <a:r>
              <a:rPr lang="zh-CN" altLang="en-US" sz="1000" b="0" i="0" dirty="0">
                <a:solidFill>
                  <a:srgbClr val="333333"/>
                </a:solidFill>
                <a:effectLst/>
                <a:latin typeface="Helvetica Neue"/>
              </a:rPr>
              <a:t>她心中一定会这样想，鲜花都重新开放，开放！</a:t>
            </a:r>
          </a:p>
          <a:p>
            <a:pPr algn="l"/>
            <a:r>
              <a:rPr lang="zh-CN" altLang="en-US" sz="1000" b="0" i="0" dirty="0">
                <a:solidFill>
                  <a:srgbClr val="333333"/>
                </a:solidFill>
                <a:effectLst/>
                <a:latin typeface="Helvetica Neue"/>
              </a:rPr>
              <a:t>「枯萎的花朵」故事情节演变到这里，已经变成为爱情悲剧，因</a:t>
            </a:r>
          </a:p>
          <a:p>
            <a:pPr algn="l"/>
            <a:r>
              <a:rPr lang="zh-CN" altLang="en-US" sz="1000" b="0" i="0" dirty="0">
                <a:solidFill>
                  <a:srgbClr val="333333"/>
                </a:solidFill>
                <a:effectLst/>
                <a:latin typeface="Helvetica Neue"/>
              </a:rPr>
              <a:t>为美丽的磨坊女爱的不是自己，却是一位英俊的猎人，这首歌中</a:t>
            </a:r>
          </a:p>
          <a:p>
            <a:pPr algn="l"/>
            <a:r>
              <a:rPr lang="zh-CN" altLang="en-US" sz="1000" b="0" i="0" dirty="0">
                <a:solidFill>
                  <a:srgbClr val="333333"/>
                </a:solidFill>
                <a:effectLst/>
                <a:latin typeface="Helvetica Neue"/>
              </a:rPr>
              <a:t>用极端哀痛的旋律，以一连串下降的音符表现悲伤和失望。</a:t>
            </a:r>
          </a:p>
          <a:p>
            <a:pPr algn="l"/>
            <a:endParaRPr lang="zh-CN" altLang="en-US" sz="1000" b="0" i="0" dirty="0">
              <a:solidFill>
                <a:srgbClr val="333333"/>
              </a:solidFill>
              <a:effectLst/>
              <a:latin typeface="Helvetica Neue"/>
            </a:endParaRPr>
          </a:p>
        </p:txBody>
      </p:sp>
    </p:spTree>
    <p:extLst>
      <p:ext uri="{BB962C8B-B14F-4D97-AF65-F5344CB8AC3E}">
        <p14:creationId xmlns:p14="http://schemas.microsoft.com/office/powerpoint/2010/main" val="2184380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158692" y="843677"/>
            <a:ext cx="3928172" cy="5324535"/>
          </a:xfrm>
          <a:prstGeom prst="rect">
            <a:avLst/>
          </a:prstGeom>
          <a:noFill/>
        </p:spPr>
        <p:txBody>
          <a:bodyPr wrap="square">
            <a:spAutoFit/>
          </a:bodyPr>
          <a:lstStyle/>
          <a:p>
            <a:pPr algn="l"/>
            <a:r>
              <a:rPr lang="en-US" altLang="zh-CN" sz="1000" b="0" i="0" dirty="0">
                <a:solidFill>
                  <a:srgbClr val="333333"/>
                </a:solidFill>
                <a:effectLst/>
                <a:latin typeface="Helvetica Neue"/>
              </a:rPr>
              <a:t>19</a:t>
            </a:r>
            <a:r>
              <a:rPr lang="zh-CN" altLang="en-US" sz="1000" b="0" i="0" dirty="0">
                <a:solidFill>
                  <a:srgbClr val="333333"/>
                </a:solidFill>
                <a:effectLst/>
                <a:latin typeface="Helvetica Neue"/>
              </a:rPr>
              <a:t>．磨工与小溪</a:t>
            </a:r>
          </a:p>
          <a:p>
            <a:pPr algn="l"/>
            <a:r>
              <a:rPr lang="zh-CN" altLang="en-US" sz="1000" b="0" i="0" dirty="0">
                <a:solidFill>
                  <a:srgbClr val="333333"/>
                </a:solidFill>
                <a:effectLst/>
                <a:latin typeface="Helvetica Neue"/>
              </a:rPr>
              <a:t>当那颗痴情的心儿终于平静，花园中的百合都忆凋零，</a:t>
            </a:r>
          </a:p>
          <a:p>
            <a:pPr algn="l"/>
            <a:r>
              <a:rPr lang="zh-CN" altLang="en-US" sz="1000" b="0" i="0" dirty="0">
                <a:solidFill>
                  <a:srgbClr val="333333"/>
                </a:solidFill>
                <a:effectLst/>
                <a:latin typeface="Helvetica Neue"/>
              </a:rPr>
              <a:t>天空中明月躲入云层，为了遮住它满面泪痕的愁容，</a:t>
            </a:r>
          </a:p>
          <a:p>
            <a:pPr algn="l"/>
            <a:r>
              <a:rPr lang="zh-CN" altLang="en-US" sz="1000" b="0" i="0" dirty="0">
                <a:solidFill>
                  <a:srgbClr val="333333"/>
                </a:solidFill>
                <a:effectLst/>
                <a:latin typeface="Helvetica Neue"/>
              </a:rPr>
              <a:t>快乐的小天使也闭上了眼睛，用悼歌使他的灵魂得安宁。</a:t>
            </a:r>
          </a:p>
          <a:p>
            <a:pPr algn="l"/>
            <a:r>
              <a:rPr lang="zh-CN" altLang="en-US" sz="1000" b="0" i="0" dirty="0">
                <a:solidFill>
                  <a:srgbClr val="333333"/>
                </a:solidFill>
                <a:effectLst/>
                <a:latin typeface="Helvetica Neue"/>
              </a:rPr>
              <a:t>当爱情里不再有幸酸悲痛，将有一颗新星在天边诞生。</a:t>
            </a:r>
          </a:p>
          <a:p>
            <a:pPr algn="l"/>
            <a:r>
              <a:rPr lang="zh-CN" altLang="en-US" sz="1000" b="0" i="0" dirty="0">
                <a:solidFill>
                  <a:srgbClr val="333333"/>
                </a:solidFill>
                <a:effectLst/>
                <a:latin typeface="Helvetica Neue"/>
              </a:rPr>
              <a:t>三朵玫瑰开放，有白也有红，在荆棘中生长，永不凋谢。</a:t>
            </a:r>
          </a:p>
          <a:p>
            <a:pPr algn="l"/>
            <a:r>
              <a:rPr lang="zh-CN" altLang="en-US" sz="1000" b="0" i="0" dirty="0">
                <a:solidFill>
                  <a:srgbClr val="333333"/>
                </a:solidFill>
                <a:effectLst/>
                <a:latin typeface="Helvetica Neue"/>
              </a:rPr>
              <a:t>那小天使殿翅飞翔在天空，每天清晨降落在尘寰中。</a:t>
            </a:r>
          </a:p>
          <a:p>
            <a:pPr algn="l"/>
            <a:r>
              <a:rPr lang="zh-CN" altLang="en-US" sz="1000" b="0" i="0" dirty="0">
                <a:solidFill>
                  <a:srgbClr val="333333"/>
                </a:solidFill>
                <a:effectLst/>
                <a:latin typeface="Helvetica Neue"/>
              </a:rPr>
              <a:t>啊，小溪，亲爱的小溪，这话多动听，但小溪你可知道：这就是爱情。</a:t>
            </a:r>
          </a:p>
          <a:p>
            <a:pPr algn="l"/>
            <a:r>
              <a:rPr lang="zh-CN" altLang="en-US" sz="1000" b="0" i="0" dirty="0">
                <a:solidFill>
                  <a:srgbClr val="333333"/>
                </a:solidFill>
                <a:effectLst/>
                <a:latin typeface="Helvetica Neue"/>
              </a:rPr>
              <a:t>我愿安息在你冷漠的水波中。啊小溪，亲爱的小溪，你唱歌不停。</a:t>
            </a:r>
          </a:p>
          <a:p>
            <a:pPr algn="l"/>
            <a:r>
              <a:rPr lang="zh-CN" altLang="en-US" sz="1000" b="0" i="0" dirty="0">
                <a:solidFill>
                  <a:srgbClr val="333333"/>
                </a:solidFill>
                <a:effectLst/>
                <a:latin typeface="Helvetica Neue"/>
              </a:rPr>
              <a:t>啊小溪，亲爱的小溪，唱歌永不停。</a:t>
            </a:r>
          </a:p>
          <a:p>
            <a:pPr algn="l"/>
            <a:r>
              <a:rPr lang="zh-CN" altLang="en-US" sz="1000" b="0" i="0" dirty="0">
                <a:solidFill>
                  <a:srgbClr val="333333"/>
                </a:solidFill>
                <a:effectLst/>
                <a:latin typeface="Helvetica Neue"/>
              </a:rPr>
              <a:t>「磨坊小工与小溪」里面分成</a:t>
            </a:r>
            <a:r>
              <a:rPr lang="en-US" altLang="zh-CN" sz="1000" b="0" i="0" dirty="0">
                <a:solidFill>
                  <a:srgbClr val="333333"/>
                </a:solidFill>
                <a:effectLst/>
                <a:latin typeface="Helvetica Neue"/>
              </a:rPr>
              <a:t>3</a:t>
            </a:r>
            <a:r>
              <a:rPr lang="zh-CN" altLang="en-US" sz="1000" b="0" i="0" dirty="0">
                <a:solidFill>
                  <a:srgbClr val="333333"/>
                </a:solidFill>
                <a:effectLst/>
                <a:latin typeface="Helvetica Neue"/>
              </a:rPr>
              <a:t>小段。第一段</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先是年轻的磨坊小</a:t>
            </a:r>
          </a:p>
          <a:p>
            <a:pPr algn="l"/>
            <a:r>
              <a:rPr lang="zh-CN" altLang="en-US" sz="1000" b="0" i="0" dirty="0">
                <a:solidFill>
                  <a:srgbClr val="333333"/>
                </a:solidFill>
                <a:effectLst/>
                <a:latin typeface="Helvetica Neue"/>
              </a:rPr>
              <a:t>工用伤心何绝望的表情，痛苦的像小溪哀诉。第二段</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是小溪以安</a:t>
            </a:r>
          </a:p>
          <a:p>
            <a:pPr algn="l"/>
            <a:r>
              <a:rPr lang="zh-CN" altLang="en-US" sz="1000" b="0" i="0" dirty="0">
                <a:solidFill>
                  <a:srgbClr val="333333"/>
                </a:solidFill>
                <a:effectLst/>
                <a:latin typeface="Helvetica Neue"/>
              </a:rPr>
              <a:t>慰跟欢愉的方式，用平静和明晰的话语柔和的摇摆着，来缓和回</a:t>
            </a:r>
          </a:p>
          <a:p>
            <a:pPr algn="l"/>
            <a:r>
              <a:rPr lang="zh-CN" altLang="en-US" sz="1000" b="0" i="0" dirty="0">
                <a:solidFill>
                  <a:srgbClr val="333333"/>
                </a:solidFill>
                <a:effectLst/>
                <a:latin typeface="Helvetica Neue"/>
              </a:rPr>
              <a:t>答这不幸的失恋者提出的悲哀问题。第三段</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小衷，最后终于下定</a:t>
            </a:r>
          </a:p>
          <a:p>
            <a:pPr algn="l"/>
            <a:r>
              <a:rPr lang="zh-CN" altLang="en-US" sz="1000" b="0" i="0" dirty="0">
                <a:solidFill>
                  <a:srgbClr val="333333"/>
                </a:solidFill>
                <a:effectLst/>
                <a:latin typeface="Helvetica Neue"/>
              </a:rPr>
              <a:t>决心向小溪告别，并要求为他唱出</a:t>
            </a:r>
            <a:r>
              <a:rPr lang="zh-CN" altLang="en-US" sz="1000" b="0" i="0" u="none" strike="noStrike" dirty="0">
                <a:solidFill>
                  <a:srgbClr val="136EC2"/>
                </a:solidFill>
                <a:effectLst/>
                <a:latin typeface="Helvetica Neue"/>
                <a:hlinkClick r:id="rId2"/>
              </a:rPr>
              <a:t>催眠曲</a:t>
            </a:r>
            <a:r>
              <a:rPr lang="zh-CN" altLang="en-US" sz="1000" b="0" i="0" dirty="0">
                <a:solidFill>
                  <a:srgbClr val="333333"/>
                </a:solidFill>
                <a:effectLst/>
                <a:latin typeface="Helvetica Neue"/>
              </a:rPr>
              <a:t>，好让他在水底安息。</a:t>
            </a:r>
            <a:endParaRPr lang="en-GB" altLang="zh-CN" sz="1000" b="0" i="0" dirty="0">
              <a:solidFill>
                <a:srgbClr val="333333"/>
              </a:solidFill>
              <a:effectLst/>
              <a:latin typeface="Helvetica Neue"/>
            </a:endParaRPr>
          </a:p>
          <a:p>
            <a:pPr algn="l"/>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20</a:t>
            </a:r>
            <a:r>
              <a:rPr lang="zh-CN" altLang="en-US" sz="1000" b="0" i="0" dirty="0">
                <a:solidFill>
                  <a:srgbClr val="333333"/>
                </a:solidFill>
                <a:effectLst/>
                <a:latin typeface="Helvetica Neue"/>
              </a:rPr>
              <a:t>．小溪的摇篮曲</a:t>
            </a:r>
          </a:p>
          <a:p>
            <a:pPr algn="l"/>
            <a:r>
              <a:rPr lang="zh-CN" altLang="en-US" sz="1000" b="0" i="0" dirty="0">
                <a:solidFill>
                  <a:srgbClr val="333333"/>
                </a:solidFill>
                <a:effectLst/>
                <a:latin typeface="Helvetica Neue"/>
              </a:rPr>
              <a:t>安睡吧，安睡吧，闭上你的眼睛，倦游的流浪者不再远行。</a:t>
            </a:r>
          </a:p>
          <a:p>
            <a:pPr algn="l"/>
            <a:r>
              <a:rPr lang="zh-CN" altLang="en-US" sz="1000" b="0" i="0" dirty="0">
                <a:solidFill>
                  <a:srgbClr val="333333"/>
                </a:solidFill>
                <a:effectLst/>
                <a:latin typeface="Helvetica Neue"/>
              </a:rPr>
              <a:t>真情不泯，愿你心灵得平静，直到大海把小溪吞没在怀中。</a:t>
            </a:r>
          </a:p>
          <a:p>
            <a:pPr algn="l"/>
            <a:r>
              <a:rPr lang="zh-CN" altLang="en-US" sz="1000" b="0" i="0" dirty="0">
                <a:solidFill>
                  <a:srgbClr val="333333"/>
                </a:solidFill>
                <a:effectLst/>
                <a:latin typeface="Helvetica Neue"/>
              </a:rPr>
              <a:t>睡在柔软的枕上别再苏醒，你将安居在这蓝色的水晶宫中，</a:t>
            </a:r>
          </a:p>
          <a:p>
            <a:pPr algn="l"/>
            <a:r>
              <a:rPr lang="zh-CN" altLang="en-US" sz="1000" b="0" i="0" dirty="0">
                <a:solidFill>
                  <a:srgbClr val="333333"/>
                </a:solidFill>
                <a:effectLst/>
                <a:latin typeface="Helvetica Neue"/>
              </a:rPr>
              <a:t>轻轻荡漾，就象摇篮的摇动，好让流浪儿平安地进入梦境。</a:t>
            </a:r>
          </a:p>
          <a:p>
            <a:pPr algn="l"/>
            <a:r>
              <a:rPr lang="zh-CN" altLang="en-US" sz="1000" b="0" i="0" dirty="0">
                <a:solidFill>
                  <a:srgbClr val="333333"/>
                </a:solidFill>
                <a:effectLst/>
                <a:latin typeface="Helvetica Neue"/>
              </a:rPr>
              <a:t>当那猎人的号角声声吹动，我的波涛声将为你分外暄腾，</a:t>
            </a:r>
          </a:p>
          <a:p>
            <a:pPr algn="l"/>
            <a:r>
              <a:rPr lang="zh-CN" altLang="en-US" sz="1000" b="0" i="0" dirty="0">
                <a:solidFill>
                  <a:srgbClr val="333333"/>
                </a:solidFill>
                <a:effectLst/>
                <a:latin typeface="Helvetica Neue"/>
              </a:rPr>
              <a:t>勿忘我别张望，免得触影生情，愿你让他在沉睡中做个好梦。</a:t>
            </a:r>
          </a:p>
          <a:p>
            <a:pPr algn="l"/>
            <a:r>
              <a:rPr lang="zh-CN" altLang="en-US" sz="1000" b="0" i="0" dirty="0">
                <a:solidFill>
                  <a:srgbClr val="333333"/>
                </a:solidFill>
                <a:effectLst/>
                <a:latin typeface="Helvetica Neue"/>
              </a:rPr>
              <a:t>走开吧，快离开这桥边小径，姑娘啊，你虽然美丽却残酷无情，</a:t>
            </a:r>
          </a:p>
          <a:p>
            <a:pPr algn="l"/>
            <a:r>
              <a:rPr lang="zh-CN" altLang="en-US" sz="1000" b="0" i="0" dirty="0">
                <a:solidFill>
                  <a:srgbClr val="333333"/>
                </a:solidFill>
                <a:effectLst/>
                <a:latin typeface="Helvetica Neue"/>
              </a:rPr>
              <a:t>你的身影啊会扰乱他的平静，</a:t>
            </a:r>
          </a:p>
          <a:p>
            <a:pPr algn="l"/>
            <a:r>
              <a:rPr lang="zh-CN" altLang="en-US" sz="1000" b="0" i="0" dirty="0">
                <a:solidFill>
                  <a:srgbClr val="333333"/>
                </a:solidFill>
                <a:effectLst/>
                <a:latin typeface="Helvetica Neue"/>
              </a:rPr>
              <a:t>但愿你能留下你那洁白的</a:t>
            </a:r>
            <a:r>
              <a:rPr lang="zh-CN" altLang="en-US" sz="1000" b="0" i="0" u="none" strike="noStrike" dirty="0">
                <a:solidFill>
                  <a:srgbClr val="136EC2"/>
                </a:solidFill>
                <a:effectLst/>
                <a:latin typeface="Helvetica Neue"/>
                <a:hlinkClick r:id="rId3"/>
              </a:rPr>
              <a:t>手帕</a:t>
            </a:r>
            <a:r>
              <a:rPr lang="zh-CN" altLang="en-US" sz="1000" b="0" i="0" dirty="0">
                <a:solidFill>
                  <a:srgbClr val="333333"/>
                </a:solidFill>
                <a:effectLst/>
                <a:latin typeface="Helvetica Neue"/>
              </a:rPr>
              <a:t>，好让我拿来遮住他未闭的眼睛。</a:t>
            </a:r>
          </a:p>
          <a:p>
            <a:pPr algn="l"/>
            <a:r>
              <a:rPr lang="zh-CN" altLang="en-US" sz="1000" b="0" i="0" dirty="0">
                <a:solidFill>
                  <a:srgbClr val="333333"/>
                </a:solidFill>
                <a:effectLst/>
                <a:latin typeface="Helvetica Neue"/>
              </a:rPr>
              <a:t>晚安，晚安，等万物苏醒，你就会忘掉欢乐与悲痛，</a:t>
            </a:r>
          </a:p>
          <a:p>
            <a:pPr algn="l"/>
            <a:r>
              <a:rPr lang="zh-CN" altLang="en-US" sz="1000" b="0" i="0" u="none" strike="noStrike" dirty="0">
                <a:solidFill>
                  <a:srgbClr val="136EC2"/>
                </a:solidFill>
                <a:effectLst/>
                <a:latin typeface="Helvetica Neue"/>
                <a:hlinkClick r:id="rId4"/>
              </a:rPr>
              <a:t>明月</a:t>
            </a:r>
            <a:r>
              <a:rPr lang="zh-CN" altLang="en-US" sz="1000" b="0" i="0" dirty="0">
                <a:solidFill>
                  <a:srgbClr val="333333"/>
                </a:solidFill>
                <a:effectLst/>
                <a:latin typeface="Helvetica Neue"/>
              </a:rPr>
              <a:t>初升，</a:t>
            </a:r>
            <a:r>
              <a:rPr lang="zh-CN" altLang="en-US" sz="1000" b="0" i="0" u="none" strike="noStrike" dirty="0">
                <a:solidFill>
                  <a:srgbClr val="136EC2"/>
                </a:solidFill>
                <a:effectLst/>
                <a:latin typeface="Helvetica Neue"/>
                <a:hlinkClick r:id="rId5"/>
              </a:rPr>
              <a:t>夜雾</a:t>
            </a:r>
            <a:r>
              <a:rPr lang="zh-CN" altLang="en-US" sz="1000" b="0" i="0" dirty="0">
                <a:solidFill>
                  <a:srgbClr val="333333"/>
                </a:solidFill>
                <a:effectLst/>
                <a:latin typeface="Helvetica Neue"/>
              </a:rPr>
              <a:t>迷蒙，天空却显得格外地辽阔纯净。</a:t>
            </a:r>
          </a:p>
          <a:p>
            <a:pPr algn="l"/>
            <a:r>
              <a:rPr lang="zh-CN" altLang="en-US" sz="1000" b="0" i="0" dirty="0">
                <a:solidFill>
                  <a:srgbClr val="333333"/>
                </a:solidFill>
                <a:effectLst/>
                <a:latin typeface="Helvetica Neue"/>
              </a:rPr>
              <a:t>心灰意冷终于自溺在溪底，在潺潺的小溪流水声音催眠下，使他</a:t>
            </a:r>
          </a:p>
          <a:p>
            <a:pPr algn="l"/>
            <a:r>
              <a:rPr lang="zh-CN" altLang="en-US" sz="1000" b="0" i="0" dirty="0">
                <a:solidFill>
                  <a:srgbClr val="333333"/>
                </a:solidFill>
                <a:effectLst/>
                <a:latin typeface="Helvetica Neue"/>
              </a:rPr>
              <a:t>悠然的进入梦乡。这首歌中，宁静伴奏单调，有着想摇篮曲一般</a:t>
            </a:r>
          </a:p>
          <a:p>
            <a:pPr algn="l"/>
            <a:r>
              <a:rPr lang="zh-CN" altLang="en-US" sz="1000" b="0" i="0" dirty="0">
                <a:solidFill>
                  <a:srgbClr val="333333"/>
                </a:solidFill>
                <a:effectLst/>
                <a:latin typeface="Helvetica Neue"/>
              </a:rPr>
              <a:t>的节奏，这一切的表现，都创造出宁静和安抚的印象。</a:t>
            </a:r>
          </a:p>
          <a:p>
            <a:pPr algn="l"/>
            <a:endParaRPr lang="zh-CN" altLang="en-US" sz="1000" b="0" i="0" dirty="0">
              <a:solidFill>
                <a:srgbClr val="333333"/>
              </a:solidFill>
              <a:effectLst/>
              <a:latin typeface="Helvetica Neue"/>
            </a:endParaRPr>
          </a:p>
        </p:txBody>
      </p:sp>
      <p:pic>
        <p:nvPicPr>
          <p:cNvPr id="4" name="Grafik 3">
            <a:extLst>
              <a:ext uri="{FF2B5EF4-FFF2-40B4-BE49-F238E27FC236}">
                <a16:creationId xmlns:a16="http://schemas.microsoft.com/office/drawing/2014/main" id="{389235CF-0623-DC09-2F6A-8C1975FB76F9}"/>
              </a:ext>
            </a:extLst>
          </p:cNvPr>
          <p:cNvPicPr>
            <a:picLocks noChangeAspect="1"/>
          </p:cNvPicPr>
          <p:nvPr/>
        </p:nvPicPr>
        <p:blipFill>
          <a:blip r:embed="rId6"/>
          <a:stretch>
            <a:fillRect/>
          </a:stretch>
        </p:blipFill>
        <p:spPr>
          <a:xfrm>
            <a:off x="4153976" y="536895"/>
            <a:ext cx="5686397" cy="3193934"/>
          </a:xfrm>
          <a:prstGeom prst="rect">
            <a:avLst/>
          </a:prstGeom>
        </p:spPr>
      </p:pic>
      <p:pic>
        <p:nvPicPr>
          <p:cNvPr id="6" name="Grafik 5">
            <a:extLst>
              <a:ext uri="{FF2B5EF4-FFF2-40B4-BE49-F238E27FC236}">
                <a16:creationId xmlns:a16="http://schemas.microsoft.com/office/drawing/2014/main" id="{47BDC9A2-6AFD-EE45-1DC2-D2149512C4B9}"/>
              </a:ext>
            </a:extLst>
          </p:cNvPr>
          <p:cNvPicPr>
            <a:picLocks noChangeAspect="1"/>
          </p:cNvPicPr>
          <p:nvPr/>
        </p:nvPicPr>
        <p:blipFill rotWithShape="1">
          <a:blip r:embed="rId7">
            <a:extLst>
              <a:ext uri="{28A0092B-C50C-407E-A947-70E740481C1C}">
                <a14:useLocalDpi xmlns:a14="http://schemas.microsoft.com/office/drawing/2010/main" val="0"/>
              </a:ext>
            </a:extLst>
          </a:blip>
          <a:srcRect r="12" b="-1"/>
          <a:stretch/>
        </p:blipFill>
        <p:spPr>
          <a:xfrm>
            <a:off x="5077817" y="4046372"/>
            <a:ext cx="3838713" cy="2274733"/>
          </a:xfrm>
          <a:prstGeom prst="rect">
            <a:avLst/>
          </a:prstGeom>
        </p:spPr>
      </p:pic>
    </p:spTree>
    <p:extLst>
      <p:ext uri="{BB962C8B-B14F-4D97-AF65-F5344CB8AC3E}">
        <p14:creationId xmlns:p14="http://schemas.microsoft.com/office/powerpoint/2010/main" val="121084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8096CF77-8DC4-724B-1CA7-EDC0D8552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48" y="3095670"/>
            <a:ext cx="4248368" cy="350538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A8F8D62-4421-1A12-0935-A3E7F1F8EB92}"/>
              </a:ext>
            </a:extLst>
          </p:cNvPr>
          <p:cNvSpPr txBox="1"/>
          <p:nvPr/>
        </p:nvSpPr>
        <p:spPr>
          <a:xfrm>
            <a:off x="0" y="0"/>
            <a:ext cx="9906000" cy="5632311"/>
          </a:xfrm>
          <a:prstGeom prst="rect">
            <a:avLst/>
          </a:prstGeom>
          <a:noFill/>
        </p:spPr>
        <p:txBody>
          <a:bodyPr wrap="square">
            <a:spAutoFit/>
          </a:bodyPr>
          <a:lstStyle/>
          <a:p>
            <a:r>
              <a:rPr lang="en-US" sz="1000" dirty="0" err="1"/>
              <a:t>第一幕</a:t>
            </a:r>
            <a:r>
              <a:rPr lang="en-US" sz="1000" dirty="0"/>
              <a:t>  </a:t>
            </a:r>
            <a:r>
              <a:rPr lang="en-US" sz="1000" dirty="0" err="1"/>
              <a:t>场景：元帥夫人的卧室</a:t>
            </a:r>
            <a:r>
              <a:rPr lang="en-US" sz="1000" dirty="0"/>
              <a:t> </a:t>
            </a:r>
          </a:p>
          <a:p>
            <a:endParaRPr lang="en-US" sz="1000" dirty="0"/>
          </a:p>
          <a:p>
            <a:r>
              <a:rPr lang="en-US" sz="1000" dirty="0"/>
              <a:t>元帥夫人和奧克塔文互相表达爱慕之情。但是在早餐的时候，他们听见外边有吵闹的声音。元帅夫人以为她的丈夫突然回来了。于是把奥克塔文藏在床后。但是，他再出现的时候，却伪装成了一个名为“Mariandel”的女仆。他并试图悄悄地离开。 不幸的是歐克斯·凡·李赫諾男爵，元帥夫人的表親也从这个门进来了。他堵住了“Mariandel”的路。欧克斯立刻被“Mariandel”吸引. </a:t>
            </a:r>
            <a:r>
              <a:rPr lang="en-US" sz="1000" dirty="0" err="1"/>
              <a:t>并他与“Mariandel”打情骂俏</a:t>
            </a:r>
            <a:r>
              <a:rPr lang="en-US" sz="1000" dirty="0"/>
              <a:t>。 欧克斯是来和元帅夫人见面并且讨论他与苏菲的订婚仪式的，苏菲是一个叫法尼纳尔富商的女儿。欧克斯想让让元帅夫人推荐一名年轻男子作为他的“玫瑰骑士”. “玫瑰骑士”必须把银玫瑰这个传统的订婚礼物送给苏菲。元帅夫人建议奥克塔文来作为欧克斯的玫瑰骑士。当欧克斯看到奥克塔文的画像时，他注意到奥克塔文和“Mariandel”他们非常像。他怀疑“Mariandel”是奥克塔文的私生妹妹。并且欧克斯解释说，他也有一个私生子为他工作。所以不要担心。 </a:t>
            </a:r>
            <a:r>
              <a:rPr lang="en-US" sz="1000" dirty="0" err="1"/>
              <a:t>之后很多人来元帅夫人的房间</a:t>
            </a:r>
            <a:r>
              <a:rPr lang="en-US" sz="1000" dirty="0"/>
              <a:t>。 意大利歌手为元帅夫人演唱小夜曲，演唱完以后，元帅夫人的发型师开始给她做头发。这时欧克斯和一个律师正在讨论他的结婚证。两个意大利阴谋家，华察基和安妮娜，他们要求欧克斯给他们一个工作。他询问了他们元帅夫人侍女的事情。元帅夫人对她的发型师很不满意。因为他让她看起来老了。所以元帅夫人很生气。 </a:t>
            </a:r>
            <a:r>
              <a:rPr lang="en-US" sz="1000" dirty="0" err="1"/>
              <a:t>她让所有的人都离开。她回忆起自己不幸的婚姻又想起来同龄的苏菲。所以元帅夫人很伤心</a:t>
            </a:r>
            <a:r>
              <a:rPr lang="en-US" sz="1000" dirty="0"/>
              <a:t>。 她唱了她消失的青春和男人的花心。这时奥克塔文穿着男人的衣服回来了。她见到元帅夫人，她非常高兴。但是元帅夫人知道有一天他会离开她。所以她和奥克塔文说再见。奥克塔文临走时，元帅夫人忘了吻他。所以元帅夫人让仆人追他回来。但是已经晚了。于是元帅夫人告诉她的佣人把这束银玫瑰给奥克塔文。奥克塔文作为玫瑰骑士应该把玫瑰送给苏菲。  </a:t>
            </a:r>
          </a:p>
          <a:p>
            <a:endParaRPr lang="en-US" sz="1000" dirty="0"/>
          </a:p>
          <a:p>
            <a:r>
              <a:rPr lang="en-US" sz="1000" dirty="0" err="1"/>
              <a:t>第二幕</a:t>
            </a:r>
            <a:r>
              <a:rPr lang="en-US" sz="1000" dirty="0"/>
              <a:t>   </a:t>
            </a:r>
            <a:r>
              <a:rPr lang="en-US" sz="1000" dirty="0" err="1"/>
              <a:t>场景：法尼納爾的家</a:t>
            </a:r>
            <a:r>
              <a:rPr lang="en-US" sz="1000" dirty="0"/>
              <a:t> </a:t>
            </a:r>
          </a:p>
          <a:p>
            <a:endParaRPr lang="en-US" sz="1000" dirty="0"/>
          </a:p>
          <a:p>
            <a:r>
              <a:rPr lang="en-US" sz="1000" dirty="0"/>
              <a:t>法尼纳尔和苏菲等待玫瑰骑士的到来。但是根据传统，玫瑰骑士出现的时候，法尼纳尔应该离开。奥克塔文到了，并在一个特别的仪式下给了苏菲这个银玫瑰。同时，两个年轻人一见钟情，他们诉说的爱意。这时欧克斯与苏菲的父亲一起走进房间。欧克斯男爵行为非常粗鲁，常常调戏苏菲。并且欧克斯的男仆人对法尼纳尔德女仆进行骚扰。苏菲哭泣，他告诉奥克塔文她不想嫁给欧克斯。奥克塔文答应帮她。他拥抱她，他们诉说。但是两位意大利阴谋家发现了他们的情况，并且告诉了欧克斯。 欧克斯只觉得搞笑，他想到奥克塔文太年轻，还是一个孩子。对他构不成威胁，欧克斯瞧不起奥克塔文。奥克塔文欧克斯对话后，奥克塔文要跟欧克斯决斗。但是欧克斯输了，并且欧克斯手臂受了轻伤。法尼纳尔吓坏了，他马上叫医生来。但是苏菲告诉她的父亲，她绝对不会跟欧克斯结婚，因为他粗鲁没有风度。但她的父亲很生气。他不同意。他强调苏菲必须和欧克斯结婚。这时欧克斯要他的仆人抓住奥克塔文，所以他必须离开，苏菲被强制送到她的卧室。并且监控起来。 欧克斯单独留在家中，他的胳膊上还打上绷带，安妮娜进来。她偷偷地给欧克斯一封“Mariandel”来的信。这封信是她要和欧克斯见面。欧克斯很高兴,他兴奋地在舞台上跳舞华尔兹，安妮娜跟欧克斯要奖励，因为她帮了欧克斯一个大忙，但欧克斯觉得这是安妮哪应该做的，所以拒绝给安妮娜奖励。安妮娜生气了并且发誓她将报复欧克斯的卑鄙行为。 </a:t>
            </a:r>
          </a:p>
          <a:p>
            <a:endParaRPr lang="en-US" sz="1000" dirty="0"/>
          </a:p>
          <a:p>
            <a:r>
              <a:rPr lang="en-US" sz="1000" dirty="0"/>
              <a:t> </a:t>
            </a:r>
            <a:r>
              <a:rPr lang="en-US" sz="1000" dirty="0" err="1"/>
              <a:t>第三幕</a:t>
            </a:r>
            <a:r>
              <a:rPr lang="en-US" sz="1000" dirty="0"/>
              <a:t>  </a:t>
            </a:r>
            <a:r>
              <a:rPr lang="en-US" sz="1000" dirty="0" err="1"/>
              <a:t>场景：旅馆的私人房间</a:t>
            </a:r>
            <a:r>
              <a:rPr lang="en-US" sz="1000" dirty="0"/>
              <a:t> </a:t>
            </a:r>
          </a:p>
          <a:p>
            <a:endParaRPr lang="en-US" sz="1000" dirty="0"/>
          </a:p>
          <a:p>
            <a:r>
              <a:rPr lang="en-US" sz="1000" dirty="0"/>
              <a:t>华察基和安妮娜帮助奥克塔文给欧克斯准备了一个陷阱。他们租了一个特别的房间。他们所有的准备工作是为了陷害欧克斯与“Mariandel”，从而阻止欧克斯与苏菲的婚礼。 欧克斯和“Mariandel”到达。欧克斯想勾引“Mariandel”。于是他们调情，他拥抱“mariandel”的时候。他被“Mariandel”和奥克塔文相似的脸震惊了。一个女人（安妮娜装扮）冲进房间. </a:t>
            </a:r>
            <a:r>
              <a:rPr lang="en-US" sz="1000" dirty="0" err="1"/>
              <a:t>声称欧克斯是她的丈夫</a:t>
            </a:r>
            <a:r>
              <a:rPr lang="en-US" sz="1000" dirty="0"/>
              <a:t>。 声称欧克斯是她无数孩子的父亲。孩子们喊着“</a:t>
            </a:r>
            <a:r>
              <a:rPr lang="en-US" sz="1000" dirty="0" err="1"/>
              <a:t>爸爸！爸爸</a:t>
            </a:r>
            <a:r>
              <a:rPr lang="en-US" sz="1000" dirty="0"/>
              <a:t>！”</a:t>
            </a:r>
            <a:r>
              <a:rPr lang="en-US" sz="1000" dirty="0" err="1"/>
              <a:t>欧克斯不明白怎么回事，于是他叫警察来</a:t>
            </a:r>
            <a:r>
              <a:rPr lang="en-US" sz="1000" dirty="0"/>
              <a:t>。 警官到达以后，要求欧克斯解释。这是事情时怎么回事。欧克斯声称“Mariandel”是他的未婚妻苏菲。这时法尼纳尔来了，他看见欧克斯的作为后，他非常愤怒，他被卷入这个丑闻中。 </a:t>
            </a:r>
            <a:r>
              <a:rPr lang="en-US" sz="1000" dirty="0" err="1"/>
              <a:t>他叫苏菲来为证明奥克斯说的不是真话。苏菲来了以后告诉欧克斯离她远一点儿。欧克斯完全被搞糊涂了他也很尴尬</a:t>
            </a:r>
            <a:r>
              <a:rPr lang="en-US" sz="1000" dirty="0"/>
              <a:t>， 然后，元帅夫人来了。这个警察认识元帅夫人。因为此前，这个警察是为元帅夫人的丈夫工作的。元帅夫人告诉警官，他可以离开了。所有的人都可以离开了。 </a:t>
            </a:r>
            <a:r>
              <a:rPr lang="en-US" sz="1000" dirty="0" err="1"/>
              <a:t>最后欧克斯明白了元帅夫人和奥克塔文</a:t>
            </a:r>
            <a:r>
              <a:rPr lang="en-US" sz="1000" dirty="0"/>
              <a:t>/ “Mariandel”的关系的真相。他还想再争取一下。元帅夫人命令他绅士的离开。他犹豫了一下，但随后承认，这是最好的办法。欧克斯离开的时候，所有的人都要求欧克斯买单。 于是舞台上只留下元帅夫人，苏菲，和奥克塔文。元帅夫人知道她担心了这么多的日子的那天已经到来。奥克塔文在两个女人之间犹豫。他不知道該选择哪个。在歌剧的情感高潮，元帅夫人优雅地离开了奥克塔文. 并且她鼓励他跟着他的心走。元帅夫人与法尼纳尔然后到隔壁房间。当她走了，苏菲和奥克塔文紧紧的拥抱对方。法尼纳尔和元帅夫人回到房间看见了这对拥抱的恋人。元帅夫人喜忧参半的看着奥克塔文，他终于选择了自己的真爱。元帅夫人和法尼纳尔离开。苏菲和奥克塔文最后的狂喜的爱情二重唱。</a:t>
            </a:r>
          </a:p>
        </p:txBody>
      </p:sp>
    </p:spTree>
    <p:extLst>
      <p:ext uri="{BB962C8B-B14F-4D97-AF65-F5344CB8AC3E}">
        <p14:creationId xmlns:p14="http://schemas.microsoft.com/office/powerpoint/2010/main" val="253605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40CCBDE4-221C-082F-836D-12C0016E598E}"/>
              </a:ext>
            </a:extLst>
          </p:cNvPr>
          <p:cNvSpPr txBox="1"/>
          <p:nvPr/>
        </p:nvSpPr>
        <p:spPr>
          <a:xfrm>
            <a:off x="-2978" y="0"/>
            <a:ext cx="4955176" cy="6863417"/>
          </a:xfrm>
          <a:prstGeom prst="rect">
            <a:avLst/>
          </a:prstGeom>
          <a:noFill/>
        </p:spPr>
        <p:txBody>
          <a:bodyPr wrap="square">
            <a:spAutoFit/>
          </a:bodyPr>
          <a:lstStyle/>
          <a:p>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玫瑰骑士</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是德国作曲家理查</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施特劳斯于</a:t>
            </a:r>
            <a:r>
              <a:rPr lang="en-US" altLang="zh-CN" sz="1000" b="0" i="0" dirty="0">
                <a:solidFill>
                  <a:srgbClr val="353535"/>
                </a:solidFill>
                <a:effectLst/>
                <a:latin typeface="Helvetica Neue"/>
              </a:rPr>
              <a:t>1909</a:t>
            </a:r>
            <a:r>
              <a:rPr lang="zh-CN" altLang="en-US" sz="1000" b="0" i="0" dirty="0">
                <a:solidFill>
                  <a:srgbClr val="353535"/>
                </a:solidFill>
                <a:effectLst/>
                <a:latin typeface="Helvetica Neue"/>
              </a:rPr>
              <a:t>年创作的一部三幕歌剧，剧本由奥地利作家、著名诗人胡国</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冯</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霍夫曼施塔尔创作。</a:t>
            </a:r>
            <a:r>
              <a:rPr lang="en-US" altLang="zh-CN" sz="1000" b="0" i="0" dirty="0">
                <a:solidFill>
                  <a:srgbClr val="353535"/>
                </a:solidFill>
                <a:effectLst/>
                <a:latin typeface="Helvetica Neue"/>
              </a:rPr>
              <a:t>1911</a:t>
            </a:r>
            <a:r>
              <a:rPr lang="zh-CN" altLang="en-US" sz="1000" b="0" i="0" dirty="0">
                <a:solidFill>
                  <a:srgbClr val="353535"/>
                </a:solidFill>
                <a:effectLst/>
                <a:latin typeface="Helvetica Neue"/>
              </a:rPr>
              <a:t>年</a:t>
            </a:r>
            <a:r>
              <a:rPr lang="en-US" altLang="zh-CN" sz="1000" b="0" i="0" dirty="0">
                <a:solidFill>
                  <a:srgbClr val="353535"/>
                </a:solidFill>
                <a:effectLst/>
                <a:latin typeface="Helvetica Neue"/>
              </a:rPr>
              <a:t>1</a:t>
            </a:r>
            <a:r>
              <a:rPr lang="zh-CN" altLang="en-US" sz="1000" b="0" i="0" dirty="0">
                <a:solidFill>
                  <a:srgbClr val="353535"/>
                </a:solidFill>
                <a:effectLst/>
                <a:latin typeface="Helvetica Neue"/>
              </a:rPr>
              <a:t>月</a:t>
            </a:r>
            <a:r>
              <a:rPr lang="en-US" altLang="zh-CN" sz="1000" b="0" i="0" dirty="0">
                <a:solidFill>
                  <a:srgbClr val="353535"/>
                </a:solidFill>
                <a:effectLst/>
                <a:latin typeface="Helvetica Neue"/>
              </a:rPr>
              <a:t>26</a:t>
            </a:r>
            <a:r>
              <a:rPr lang="zh-CN" altLang="en-US" sz="1000" b="0" i="0" dirty="0">
                <a:solidFill>
                  <a:srgbClr val="353535"/>
                </a:solidFill>
                <a:effectLst/>
                <a:latin typeface="Helvetica Neue"/>
              </a:rPr>
              <a:t>日在得累斯顿宫廷剧院首演。讲述的是一段发生在</a:t>
            </a:r>
            <a:r>
              <a:rPr lang="en-US" altLang="zh-CN" sz="1000" b="0" i="0" dirty="0">
                <a:solidFill>
                  <a:srgbClr val="353535"/>
                </a:solidFill>
                <a:effectLst/>
                <a:latin typeface="Helvetica Neue"/>
              </a:rPr>
              <a:t>19</a:t>
            </a:r>
            <a:r>
              <a:rPr lang="zh-CN" altLang="en-US" sz="1000" b="0" i="0" dirty="0">
                <a:solidFill>
                  <a:srgbClr val="353535"/>
                </a:solidFill>
                <a:effectLst/>
                <a:latin typeface="Helvetica Neue"/>
              </a:rPr>
              <a:t>世纪维也纳的爱情故事。</a:t>
            </a:r>
            <a:r>
              <a:rPr lang="zh-CN" altLang="en-US" sz="1000" b="0" i="0" dirty="0">
                <a:solidFill>
                  <a:srgbClr val="222222"/>
                </a:solidFill>
                <a:effectLst/>
                <a:latin typeface="Helvetica Neue"/>
              </a:rPr>
              <a:t>故事叙述一位</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岁的单身伯爵与</a:t>
            </a:r>
            <a:r>
              <a:rPr lang="en-US" altLang="zh-CN" sz="1000" b="0" i="0" dirty="0">
                <a:solidFill>
                  <a:srgbClr val="222222"/>
                </a:solidFill>
                <a:effectLst/>
                <a:latin typeface="Helvetica Neue"/>
              </a:rPr>
              <a:t>32</a:t>
            </a:r>
            <a:r>
              <a:rPr lang="zh-CN" altLang="en-US" sz="1000" b="0" i="0" dirty="0">
                <a:solidFill>
                  <a:srgbClr val="222222"/>
                </a:solidFill>
                <a:effectLst/>
                <a:latin typeface="Helvetica Neue"/>
              </a:rPr>
              <a:t>岁的元帅夫人发生外遇，伯爵又阴错阳差地担任了夫人表亲的“玫瑰骑士”，向一位富家女提亲，却爱上她的故事。</a:t>
            </a:r>
            <a:endParaRPr lang="en-US" altLang="zh-CN" sz="1000" b="0" i="0" dirty="0">
              <a:solidFill>
                <a:srgbClr val="222222"/>
              </a:solidFill>
              <a:effectLst/>
              <a:latin typeface="Helvetica Neue"/>
            </a:endParaRPr>
          </a:p>
          <a:p>
            <a:endParaRPr lang="en-US" sz="1000" dirty="0">
              <a:solidFill>
                <a:srgbClr val="222222"/>
              </a:solidFill>
              <a:latin typeface="Helvetica Neue"/>
            </a:endParaRP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年创作的一部三幕歌剧，剧本由奥地利作家、著名诗人胡国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霍夫曼施塔尔创作。</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日在得累斯顿宫廷剧院首演。讲述的是一段发生在</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世纪维也纳的爱情故事。</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不仅是理查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的众多歌剧中最脍炙人口的，也是二十世纪歌剧中最为观众钟爱的名作。不仅由于该剧在展现人的内心世界细腻微妙方面所具有的深度，更重要的是其音乐词汇的流畅优美和易于接受。剧中第三幕的圆舞曲非常著名，深得由圆舞曲之王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施特劳斯并无亲缘关系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发扬光大的维也纳圆舞曲的神韵：尾声中有元帅夫人、索菲和奥克塔维安演唱的三重唱是德语歌剧中感人至深的精彩篇章。剧中作曲家以女中音饰演男性角色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奥克塔维安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的做法也是此剧中的一个引人瞩目之处。</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流传上百年，演绎了一段歌剧文学创作与作曲的黄金组合案例。“这部歌剧之所以能成功，就因为在一个好的脚本之上才能创作出好的音乐。中国的歌剧不伦不类的原因之一是缺少好的文学脚本创作者。”乐评人刘雪枫对比中国原创歌剧的现状说。</a:t>
            </a:r>
          </a:p>
          <a:p>
            <a:pPr algn="l"/>
            <a:r>
              <a:rPr lang="zh-CN" altLang="en-US" sz="1000" b="0" i="0" dirty="0">
                <a:solidFill>
                  <a:srgbClr val="222222"/>
                </a:solidFill>
                <a:effectLst/>
                <a:latin typeface="Helvetica Neue"/>
              </a:rPr>
              <a:t>没有优秀的文学剧本创作，音乐家很难写出相称的音乐，缺乏文学与音乐的配合，再加上中国本身缺乏歌剧的传统，使得中国目前不可能出现流行的经典歌剧作品。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是德国著名作曲家理查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年创作的一部三幕歌剧，而歌剧的文学脚本则是由奥地利作家、诗人霍夫曼施塔尔特意为此创作。这部歌剧在 </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日首演于德累斯顿宫廷剧院，上演之后评论迅速出现两极分化：一方面评论称，此部歌剧让理查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施特劳斯告别了恶作剧似的曲风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而另一观点则称，“只靠优美的旋律吸引观众”。无论怎样，这部诞生于</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世纪初期的作品在短时间内就成为当时上流阶层口耳相传的作品，因为理查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施特劳斯找到了当时人们欣赏歌剧的口味。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r>
              <a:rPr lang="zh-CN" altLang="en-US" sz="1000" b="0" i="0" dirty="0">
                <a:solidFill>
                  <a:srgbClr val="B66B6B"/>
                </a:solidFill>
                <a:effectLst/>
                <a:latin typeface="Helvetica Neue"/>
              </a:rPr>
              <a:t>剧情</a:t>
            </a:r>
          </a:p>
          <a:p>
            <a:pPr algn="l"/>
            <a:r>
              <a:rPr lang="zh-CN" altLang="en-US" sz="1000" b="0" i="0" dirty="0">
                <a:solidFill>
                  <a:srgbClr val="222222"/>
                </a:solidFill>
                <a:effectLst/>
                <a:latin typeface="Helvetica Neue"/>
              </a:rPr>
              <a:t>玫瑰骑士在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世纪的奥地利相当于现代社会的红娘。当时，奥地利上流社会人士主要通过“玫瑰骑士”来传达爱情。按照当地习俗，玫瑰骑士代替委托人将委托人求婚的信物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一朵银制玫瑰送给委托人未来的新娘，很显然，玫瑰骑士在这里就成了代理人。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这部三幕歌剧是德国著名浪漫主义音乐家理查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施特劳特最富盛名的作品之一，由霍夫曼斯塔尔</a:t>
            </a:r>
            <a:r>
              <a:rPr lang="en-US" altLang="zh-CN" sz="1000" b="0" i="0" dirty="0">
                <a:solidFill>
                  <a:srgbClr val="222222"/>
                </a:solidFill>
                <a:effectLst/>
                <a:latin typeface="Helvetica Neue"/>
              </a:rPr>
              <a:t>(Hugo von Hofmannsthal)</a:t>
            </a:r>
            <a:r>
              <a:rPr lang="zh-CN" altLang="en-US" sz="1000" b="0" i="0" dirty="0">
                <a:solidFill>
                  <a:srgbClr val="222222"/>
                </a:solidFill>
                <a:effectLst/>
                <a:latin typeface="Helvetica Neue"/>
              </a:rPr>
              <a:t>撰脚本，于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到</a:t>
            </a:r>
            <a:r>
              <a:rPr lang="en-US" altLang="zh-CN" sz="1000" b="0" i="0" dirty="0">
                <a:solidFill>
                  <a:srgbClr val="222222"/>
                </a:solidFill>
                <a:effectLst/>
                <a:latin typeface="Helvetica Neue"/>
              </a:rPr>
              <a:t>1910</a:t>
            </a:r>
            <a:r>
              <a:rPr lang="zh-CN" altLang="en-US" sz="1000" b="0" i="0" dirty="0">
                <a:solidFill>
                  <a:srgbClr val="222222"/>
                </a:solidFill>
                <a:effectLst/>
                <a:latin typeface="Helvetica Neue"/>
              </a:rPr>
              <a:t>年之间完成。歌剧将当时的浪漫主义与的怀旧气氛结合得天衣无缝，剧中三位女主角的爱情细腻而又真实。作曲家由这部歌剧的创作转向莫扎特风格，模仿博马舍</a:t>
            </a:r>
            <a:r>
              <a:rPr lang="en-US" altLang="zh-CN" sz="1000" b="0" i="0" dirty="0">
                <a:solidFill>
                  <a:srgbClr val="222222"/>
                </a:solidFill>
                <a:effectLst/>
                <a:latin typeface="Helvetica Neue"/>
              </a:rPr>
              <a:t>(Beaumarchais, 1732-1799)</a:t>
            </a:r>
            <a:r>
              <a:rPr lang="zh-CN" altLang="en-US" sz="1000" b="0" i="0" dirty="0">
                <a:solidFill>
                  <a:srgbClr val="222222"/>
                </a:solidFill>
                <a:effectLst/>
                <a:latin typeface="Helvetica Neue"/>
              </a:rPr>
              <a:t>时代的喜剧，更有人认为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是现代版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。整部歌剧以精致奥妙的手法表现出气氛感与色彩感，洋溢着维也纳圆舞曲气氛，成为歌剧史上的经典之作。</a:t>
            </a:r>
          </a:p>
          <a:p>
            <a:pPr algn="l"/>
            <a:r>
              <a:rPr lang="zh-CN" altLang="en-US" sz="1000" b="0" i="0" dirty="0">
                <a:solidFill>
                  <a:srgbClr val="222222"/>
                </a:solidFill>
                <a:effectLst/>
                <a:latin typeface="Helvetica Neue"/>
              </a:rPr>
              <a:t>公爵夫人趁公爵出外打猎不在家的夜里，跟年轻贵族奥克塔维安偷偷地在卧室幽会。清晨，公爵夫人的表兄突然到来，为了遮掩丑事，公爵夫人把情人奥克塔维安推进邻房换装，稍加化装后，奥克塔维安就变成一个娇美的侍女出来了。</a:t>
            </a:r>
            <a:endParaRPr lang="en-US" sz="1000" dirty="0"/>
          </a:p>
        </p:txBody>
      </p:sp>
      <p:sp>
        <p:nvSpPr>
          <p:cNvPr id="7" name="Textfeld 6">
            <a:extLst>
              <a:ext uri="{FF2B5EF4-FFF2-40B4-BE49-F238E27FC236}">
                <a16:creationId xmlns:a16="http://schemas.microsoft.com/office/drawing/2014/main" id="{23304251-D31D-B72C-892B-6E605007F201}"/>
              </a:ext>
            </a:extLst>
          </p:cNvPr>
          <p:cNvSpPr txBox="1"/>
          <p:nvPr/>
        </p:nvSpPr>
        <p:spPr>
          <a:xfrm>
            <a:off x="4953000" y="0"/>
            <a:ext cx="4955176" cy="6863417"/>
          </a:xfrm>
          <a:prstGeom prst="rect">
            <a:avLst/>
          </a:prstGeom>
          <a:noFill/>
        </p:spPr>
        <p:txBody>
          <a:bodyPr wrap="square">
            <a:spAutoFit/>
          </a:bodyPr>
          <a:lstStyle/>
          <a:p>
            <a:pPr algn="l"/>
            <a:r>
              <a:rPr lang="zh-CN" altLang="en-US" sz="1000" b="0" i="0" dirty="0">
                <a:solidFill>
                  <a:srgbClr val="222222"/>
                </a:solidFill>
                <a:effectLst/>
                <a:latin typeface="Helvetica Neue"/>
              </a:rPr>
              <a:t>没想到，蒙在鼓里的奥克斯男爵竟然选择男扮女装的奥克塔维安作为代表自己向苏菲赠送传达爱情的银玫瑰的骑士。无奈奥克塔维安只有将银制的、浸透了奥克斯男爵爱恋的玫瑰交给了富豪之女苏菲，同时向苏菲转达了奥克斯男爵的求婚。但是，命运又何必要这样捉弄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菲在接受玫瑰的瞬间，对眼前的人一见钟情，两颗灼热的心紧紧相依，苏菲爱上了为奥克斯男爵跑腿的奥克塔维安。剧场里，在优美的旋律及薄纱曼妙的气氛的烘托之下，奥克塔维安与苏菲在经历重重曲折之后，最终鸳梦成真。歌剧中以代理人，即“玫瑰骑士”夺走了叫他送玫瑰的主人奥克斯的爱情作为结束，奥克斯由于选错了“玫瑰骑士”，不仅失去了银玫瑰，同时也失去了爱情。</a:t>
            </a:r>
            <a:endParaRPr lang="en-US" altLang="zh-CN" sz="1000" b="0" i="0" dirty="0">
              <a:solidFill>
                <a:srgbClr val="222222"/>
              </a:solidFill>
              <a:effectLst/>
              <a:latin typeface="Helvetica Neue"/>
            </a:endParaRPr>
          </a:p>
          <a:p>
            <a:pPr algn="l"/>
            <a:endParaRPr lang="en-US" altLang="zh-CN" sz="1000" dirty="0">
              <a:solidFill>
                <a:srgbClr val="222222"/>
              </a:solidFill>
              <a:highlight>
                <a:srgbClr val="FFFF00"/>
              </a:highlight>
              <a:latin typeface="Helvetica Neue"/>
            </a:endParaRPr>
          </a:p>
          <a:p>
            <a:pPr algn="l"/>
            <a:r>
              <a:rPr lang="zh-CN" altLang="en-US" sz="1000" b="0" i="0" dirty="0">
                <a:solidFill>
                  <a:srgbClr val="222222"/>
                </a:solidFill>
                <a:effectLst/>
                <a:highlight>
                  <a:srgbClr val="FFFF00"/>
                </a:highlight>
                <a:latin typeface="Helvetica Neue"/>
              </a:rPr>
              <a:t>第一幕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在度过了一个充满爱意的夜晚之后，陆军元帅维尔登贝格公主和她年轻的情人奥克塔维安罗弗拉诺伯爵醒来了。 然而，早餐被一个男人的声音打断了：与恐惧相反，要回来的不是陆军元帅，而是元帅从乡下来的穷困潦倒的堂兄 </a:t>
            </a:r>
            <a:r>
              <a:rPr lang="en-US" altLang="zh-CN" sz="1000" b="0" i="0" dirty="0">
                <a:solidFill>
                  <a:srgbClr val="222222"/>
                </a:solidFill>
                <a:effectLst/>
                <a:latin typeface="Helvetica Neue"/>
              </a:rPr>
              <a:t>Ochs auf </a:t>
            </a:r>
            <a:r>
              <a:rPr lang="en-US" altLang="zh-CN" sz="1000" b="0" i="0" dirty="0" err="1">
                <a:solidFill>
                  <a:srgbClr val="222222"/>
                </a:solidFill>
                <a:effectLst/>
                <a:latin typeface="Helvetica Neue"/>
              </a:rPr>
              <a:t>Lerchenau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男爵。 屋大维乔装成女仆，奥克斯向元帅讲述了自己的婚礼计划：他本不是悲情之子，想娶富贵新贵族法尼纳尔的女儿索菲，以巩固地位。 作为回报，他要求元帅推荐一位适合他身份的玫瑰骑士，他应该在婚礼早晨向新娘赠送一朵玫瑰，以此宣告新郎的到来。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建议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，她向 </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展示了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的照片。 他很惊讶她与女仆“</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的相似之处，他已经看中了她，因此邀请她共进晚餐。在 </a:t>
            </a:r>
            <a:r>
              <a:rPr lang="en-US" altLang="zh-CN" sz="1000" b="0" i="0" dirty="0">
                <a:solidFill>
                  <a:srgbClr val="222222"/>
                </a:solidFill>
                <a:effectLst/>
                <a:latin typeface="Helvetica Neue"/>
              </a:rPr>
              <a:t>Lever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餐厅里一片喧嚣：各种请愿者和一个意大利人一起来了男高音和造纸艺术家；奥克斯与公证人就婚约的细节争论不休；阴谋家瓦尔扎基和安妮娜向奥克斯提供服务。马夏林把所有人都赶了出去，仍然忧郁不安。她为年轻的索菲争论不休，她即将拥有像她这样权宜之计的婚姻，以及她自己的衰老 她把变形后的屋大维送走，暗示他迟早会为了一个更年轻的女人而离开她。</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第二幕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在法尼纳尔的房子里，每个人都在热切地等待着玫瑰骑士的到来。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期待与他的婚姻相关的社会进步，</a:t>
            </a:r>
            <a:r>
              <a:rPr lang="en-US" altLang="zh-CN" sz="1000" b="0" i="0" dirty="0">
                <a:solidFill>
                  <a:srgbClr val="222222"/>
                </a:solidFill>
                <a:effectLst/>
                <a:latin typeface="Helvetica Neue"/>
              </a:rPr>
              <a:t>Duenna Marianne </a:t>
            </a:r>
            <a:r>
              <a:rPr lang="en-US" altLang="zh-CN" sz="1000" b="0" i="0" dirty="0" err="1">
                <a:solidFill>
                  <a:srgbClr val="222222"/>
                </a:solidFill>
                <a:effectLst/>
                <a:latin typeface="Helvetica Neue"/>
              </a:rPr>
              <a:t>Leitmetzerin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期待完美的婚姻，而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则期待婚姻。 屋大维走进来，将玫瑰递给索菲，两人都被对方吸引住了，这让她陷入了深深的尴尬之中。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对后来到来的未来丈夫和他的粗鲁行为一点也不感兴趣。 法尼纳尔和奥克斯在隔壁签婚约时，屋大维和苏菲表白了爱意。 </a:t>
            </a:r>
            <a:r>
              <a:rPr lang="en-US" altLang="zh-CN" sz="1000" b="0" i="0" dirty="0" err="1">
                <a:solidFill>
                  <a:srgbClr val="222222"/>
                </a:solidFill>
                <a:effectLst/>
                <a:latin typeface="Helvetica Neue"/>
              </a:rPr>
              <a:t>Valzacchi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发现他们正在接吻。 奥克斯对此并不难过，即使屋大维告诉他索菲不想嫁给他。 然而，当年轻的对手愤怒地挑战他决斗并用剑轻伤他时，这引发了骚动。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赶出去，担心在社会上尴尬，并想强迫他有抱负的女儿结婚。 与此同时，奥克斯又振作起来，开始诅咒屋大维和城里的局势。 当安妮娜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给他带来一封来自接受邀请的“玛丽安德尔”</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的信时，他的心情有所好转。 </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第三幕 </a:t>
            </a:r>
            <a:endParaRPr lang="en-US" altLang="zh-CN" sz="1000" b="0" i="0" dirty="0">
              <a:solidFill>
                <a:srgbClr val="222222"/>
              </a:solidFill>
              <a:effectLst/>
              <a:highlight>
                <a:srgbClr val="FFFF00"/>
              </a:highlight>
              <a:latin typeface="Helvetica Neue"/>
            </a:endParaRPr>
          </a:p>
          <a:p>
            <a:pPr algn="l"/>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收到“</a:t>
            </a:r>
            <a:r>
              <a:rPr lang="en-US" altLang="zh-CN" sz="1000" b="0" i="0" dirty="0">
                <a:solidFill>
                  <a:srgbClr val="222222"/>
                </a:solidFill>
                <a:effectLst/>
                <a:latin typeface="Helvetica Neue"/>
              </a:rPr>
              <a:t>Marian dl”</a:t>
            </a:r>
            <a:r>
              <a:rPr lang="zh-CN" altLang="en-US" sz="1000" b="0" i="0" dirty="0">
                <a:solidFill>
                  <a:srgbClr val="222222"/>
                </a:solidFill>
                <a:effectLst/>
                <a:latin typeface="Helvetica Neue"/>
              </a:rPr>
              <a:t>作为晚餐，并试图营造一种浪漫的气氛。 然而，在他试图靠近的过程中，他总是不愉快地想起屋大维。 奇怪的幻影越来越多地使他偏离轨道，直到乔装打扮的安妮娜带着孩子和牛冲进来。甩了她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他所谓的妻子。 噪音在计划中召唤了道德警察。 检查员审问 </a:t>
            </a:r>
            <a:r>
              <a:rPr lang="en-US" altLang="zh-CN" sz="1000" b="0" i="0" dirty="0">
                <a:solidFill>
                  <a:srgbClr val="222222"/>
                </a:solidFill>
                <a:effectLst/>
                <a:latin typeface="Helvetica Neue"/>
              </a:rPr>
              <a:t>Ochs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走投无路，假装“</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是他的新娘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小姐。然后真正的新娘和她惊呆了的父亲到了，他因丑闻而晕倒。当“</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再次变成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时，现场元帅也出其不意地到了。 她安抚了检查员，清理了化装舞会，拒绝了婚礼计划并敦促奥克斯离开。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单独在一起，立即看穿了他们的想法。 她执行 </a:t>
            </a:r>
            <a:r>
              <a:rPr lang="en-US" altLang="zh-CN" sz="1000" b="0" i="0" dirty="0" err="1">
                <a:solidFill>
                  <a:srgbClr val="222222"/>
                </a:solidFill>
                <a:effectLst/>
                <a:latin typeface="Helvetica Neue"/>
              </a:rPr>
              <a:t>Vewicht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并释放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 但是屋大维会对索菲满意吗？</a:t>
            </a:r>
          </a:p>
        </p:txBody>
      </p:sp>
    </p:spTree>
    <p:extLst>
      <p:ext uri="{BB962C8B-B14F-4D97-AF65-F5344CB8AC3E}">
        <p14:creationId xmlns:p14="http://schemas.microsoft.com/office/powerpoint/2010/main" val="3229074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9" name="Grafik 18" descr="Ein Bild, das Text, Screenshot, Dokument enthält.&#10;&#10;Automatisch generierte Beschreibung">
            <a:extLst>
              <a:ext uri="{FF2B5EF4-FFF2-40B4-BE49-F238E27FC236}">
                <a16:creationId xmlns:a16="http://schemas.microsoft.com/office/drawing/2014/main" id="{E0AF4A3D-37C6-C7B5-32A7-8BB214DFF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75" y="3072885"/>
            <a:ext cx="4776066" cy="3302748"/>
          </a:xfrm>
          <a:prstGeom prst="rect">
            <a:avLst/>
          </a:prstGeom>
        </p:spPr>
      </p:pic>
      <p:pic>
        <p:nvPicPr>
          <p:cNvPr id="21" name="Grafik 20" descr="Ein Bild, das Text, schmutzig, Stein enthält.&#10;&#10;Automatisch generierte Beschreibung">
            <a:extLst>
              <a:ext uri="{FF2B5EF4-FFF2-40B4-BE49-F238E27FC236}">
                <a16:creationId xmlns:a16="http://schemas.microsoft.com/office/drawing/2014/main" id="{C32ABA86-29B9-A79A-CA3A-C0CB1978A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743" y="158432"/>
            <a:ext cx="4776066" cy="6541135"/>
          </a:xfrm>
          <a:prstGeom prst="rect">
            <a:avLst/>
          </a:prstGeom>
        </p:spPr>
      </p:pic>
    </p:spTree>
    <p:extLst>
      <p:ext uri="{BB962C8B-B14F-4D97-AF65-F5344CB8AC3E}">
        <p14:creationId xmlns:p14="http://schemas.microsoft.com/office/powerpoint/2010/main" val="3766391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B2FDC10-CE50-460D-80B4-A301A5B1FDDB}"/>
              </a:ext>
            </a:extLst>
          </p:cNvPr>
          <p:cNvSpPr txBox="1"/>
          <p:nvPr/>
        </p:nvSpPr>
        <p:spPr>
          <a:xfrm>
            <a:off x="0" y="610136"/>
            <a:ext cx="4955176" cy="6247864"/>
          </a:xfrm>
          <a:prstGeom prst="rect">
            <a:avLst/>
          </a:prstGeom>
          <a:noFill/>
        </p:spPr>
        <p:txBody>
          <a:bodyPr wrap="square">
            <a:spAutoFit/>
          </a:bodyPr>
          <a:lstStyle/>
          <a:p>
            <a:pPr algn="l"/>
            <a:r>
              <a:rPr lang="zh-CN" altLang="en-US" sz="1000" b="0" i="0" dirty="0">
                <a:solidFill>
                  <a:srgbClr val="0F1C3A"/>
                </a:solidFill>
                <a:effectLst/>
                <a:latin typeface="Austin Text Web"/>
              </a:rPr>
              <a:t>对于他的歌剧 </a:t>
            </a:r>
            <a:r>
              <a:rPr lang="en-US" altLang="zh-CN" sz="1000" b="0" i="0" dirty="0">
                <a:solidFill>
                  <a:srgbClr val="0F1C3A"/>
                </a:solidFill>
                <a:effectLst/>
                <a:latin typeface="Austin Text Web"/>
              </a:rPr>
              <a:t>DER ROSENKAVALIER</a:t>
            </a:r>
            <a:r>
              <a:rPr lang="zh-CN" altLang="en-US" sz="1000" b="0" i="0" dirty="0">
                <a:solidFill>
                  <a:srgbClr val="0F1C3A"/>
                </a:solidFill>
                <a:effectLst/>
                <a:latin typeface="Austin Text Web"/>
              </a:rPr>
              <a:t>，理查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施特劳斯正在寻找莫扎特歌剧喜剧风格中更轻松、更欢快的素材</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雨果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霍夫曼斯塔尔也乐于接受这一建议。凭借他的剧本，他创造了一个人造的洛可可式维也纳，其风俗和方言与发明时一样令人信服，施特劳斯用不合时宜的华尔兹在音乐上对其进行了改进。在这个充满生活乐趣、闹剧和传统阶级界限，又充满压抑和病态的奇幻维也纳，不仅反映了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世纪，更反映了即将结束的美好时代。鉴于即将于 </a:t>
            </a:r>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日首映，剧作家本杰明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将阐明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内在的现代性。</a:t>
            </a:r>
          </a:p>
          <a:p>
            <a:pPr algn="l"/>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ROSENKAVALIERS </a:t>
            </a:r>
            <a:r>
              <a:rPr lang="zh-CN" altLang="en-US" sz="1000" b="0" i="0" dirty="0">
                <a:solidFill>
                  <a:srgbClr val="0F1C3A"/>
                </a:solidFill>
                <a:effectLst/>
                <a:latin typeface="Austin Text Web"/>
              </a:rPr>
              <a:t>在德累斯顿首演时全场欢呼雀跃，这标志着理查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施特劳斯早日取得成功，同时也是一个新的开始。在听众中的传统主义者看来，这位因之前的现代主义丑闻歌剧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莎乐美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爱丽卡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而被谴责为资产阶级恐怖分子的作曲家终于找到了一种更令人愉悦的风格。相反，更进步的人可能会对施特劳斯背离早先丰富的不和谐与和声大胆感到惊讶。双方可能都认为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在不同的美学标志下</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是对施特劳斯作品的突破。当然，尽管取得了压倒性的成功，但也有一些人完全没有被吓倒：例如皇帝，正如作曲家自己所描述的那样：</a:t>
            </a:r>
            <a:r>
              <a:rPr lang="en-US" altLang="zh-CN" sz="1000" b="0" i="0" dirty="0">
                <a:solidFill>
                  <a:srgbClr val="0F1C3A"/>
                </a:solidFill>
                <a:effectLst/>
                <a:latin typeface="Austin Text Web"/>
              </a:rPr>
              <a:t>»DER ROSENKAVALIER </a:t>
            </a:r>
            <a:r>
              <a:rPr lang="zh-CN" altLang="en-US" sz="1000" b="0" i="0" dirty="0">
                <a:solidFill>
                  <a:srgbClr val="0F1C3A"/>
                </a:solidFill>
                <a:effectLst/>
                <a:latin typeface="Austin Text Web"/>
              </a:rPr>
              <a:t>是我的唯一一部歌剧，威廉皇帝曾经在王储的劝说下听过，但留下的话：</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这不是我的音乐！</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在围绕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的小丑闻之后，这是只在柏林不情愿地演出。（伯利恒之星的崛起被认为减轻了其残酷的结局）并且“</a:t>
            </a:r>
            <a:r>
              <a:rPr lang="en-US" altLang="zh-CN" sz="1000" b="0" i="0" dirty="0">
                <a:solidFill>
                  <a:srgbClr val="0F1C3A"/>
                </a:solidFill>
                <a:effectLst/>
                <a:latin typeface="Austin Text Web"/>
              </a:rPr>
              <a:t>Elektra”</a:t>
            </a:r>
            <a:r>
              <a:rPr lang="zh-CN" altLang="en-US" sz="1000" b="0" i="0" dirty="0">
                <a:solidFill>
                  <a:srgbClr val="0F1C3A"/>
                </a:solidFill>
                <a:effectLst/>
                <a:latin typeface="Austin Text Web"/>
              </a:rPr>
              <a:t>甚至没有被驯服的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发现，总经理本人曾试图消除其抒情的淫秽</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凯撒的荣幸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毕竟，施特劳斯的最高雇主，当时的宫廷歌剧院 </a:t>
            </a:r>
            <a:r>
              <a:rPr lang="en-US" altLang="zh-CN" sz="1000" b="0" i="0" dirty="0" err="1">
                <a:solidFill>
                  <a:srgbClr val="0F1C3A"/>
                </a:solidFill>
                <a:effectLst/>
                <a:latin typeface="Austin Text Web"/>
              </a:rPr>
              <a:t>Unter</a:t>
            </a:r>
            <a:r>
              <a:rPr lang="en-US" altLang="zh-CN" sz="1000" b="0" i="0" dirty="0">
                <a:solidFill>
                  <a:srgbClr val="0F1C3A"/>
                </a:solidFill>
                <a:effectLst/>
                <a:latin typeface="Austin Text Web"/>
              </a:rPr>
              <a:t> den Linden </a:t>
            </a:r>
            <a:r>
              <a:rPr lang="zh-CN" altLang="en-US" sz="1000" b="0" i="0" dirty="0">
                <a:solidFill>
                  <a:srgbClr val="0F1C3A"/>
                </a:solidFill>
                <a:effectLst/>
                <a:latin typeface="Austin Text Web"/>
              </a:rPr>
              <a:t>的总音乐总监。仅仅几年和一场革命之后，</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的对立政治阵营，几乎是多瑙河君主制理想贵族世界的咒语，作为已经反动和充满罪恶感的流派的反动产物的典范，正如表现主义作家沃尔特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哈森克莱弗 </a:t>
            </a:r>
            <a:r>
              <a:rPr lang="en-US" altLang="zh-CN" sz="1000" b="0" i="0" dirty="0">
                <a:solidFill>
                  <a:srgbClr val="0F1C3A"/>
                </a:solidFill>
                <a:effectLst/>
                <a:latin typeface="Austin Text Web"/>
              </a:rPr>
              <a:t>(Walter </a:t>
            </a:r>
            <a:r>
              <a:rPr lang="en-US" altLang="zh-CN" sz="1000" b="0" i="0" dirty="0" err="1">
                <a:solidFill>
                  <a:srgbClr val="0F1C3A"/>
                </a:solidFill>
                <a:effectLst/>
                <a:latin typeface="Austin Text Web"/>
              </a:rPr>
              <a:t>Hasenclever</a:t>
            </a:r>
            <a:r>
              <a:rPr lang="en-US" altLang="zh-CN" sz="1000" b="0" i="0" dirty="0">
                <a:solidFill>
                  <a:srgbClr val="0F1C3A"/>
                </a:solidFill>
                <a:effectLst/>
                <a:latin typeface="Austin Text Web"/>
              </a:rPr>
              <a:t>) 1919 </a:t>
            </a:r>
            <a:r>
              <a:rPr lang="zh-CN" altLang="en-US" sz="1000" b="0" i="0" dirty="0">
                <a:solidFill>
                  <a:srgbClr val="0F1C3A"/>
                </a:solidFill>
                <a:effectLst/>
                <a:latin typeface="Austin Text Web"/>
              </a:rPr>
              <a:t>年诗歌的开头所证明的那样，“凶手坐在歌剧院里”，献给“纪念卡尔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李卜克内西”</a:t>
            </a:r>
            <a:r>
              <a:rPr lang="en-US" altLang="zh-CN" sz="1000" b="0" i="0" dirty="0">
                <a:solidFill>
                  <a:srgbClr val="0F1C3A"/>
                </a:solidFill>
                <a:effectLst/>
                <a:latin typeface="Austin Text Web"/>
              </a:rPr>
              <a:t>(Karl Liebknecht) : »</a:t>
            </a:r>
            <a:r>
              <a:rPr lang="zh-CN" altLang="en-US" sz="1000" b="0" i="0" dirty="0">
                <a:solidFill>
                  <a:srgbClr val="0F1C3A"/>
                </a:solidFill>
                <a:effectLst/>
                <a:latin typeface="Austin Text Web"/>
              </a:rPr>
              <a:t>火车出轨了。二十个孩子死了。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空中炸弹杀死人和动物。</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对此一言不发。</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凶手在玫瑰骑士。</a:t>
            </a:r>
            <a:r>
              <a:rPr lang="en-US" altLang="zh-CN" sz="1000" b="0" i="0" dirty="0">
                <a:solidFill>
                  <a:srgbClr val="0F1C3A"/>
                </a:solidFill>
                <a:effectLst/>
                <a:latin typeface="Austin Text Web"/>
              </a:rPr>
              <a:t>«</a:t>
            </a:r>
          </a:p>
          <a:p>
            <a:pPr algn="l"/>
            <a:r>
              <a:rPr lang="zh-CN" altLang="en-US" sz="1000" b="0" i="0" dirty="0">
                <a:solidFill>
                  <a:srgbClr val="0F1C3A"/>
                </a:solidFill>
                <a:effectLst/>
                <a:latin typeface="Austin Text Web"/>
              </a:rPr>
              <a:t>从现代主义到旧社会秩序的音乐体现，而这在短短几年内：第一次世界大战结束后的大规模社会动荡（包括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演奏系统的崩溃）与施特劳斯的看似落后的构图重新定位。回想起来，施特劳斯在他晚期的“回忆录和思考”中对此给出了以下解释：“在其中 </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中，我达到了和谐、精神复调和今天耳朵的接受能力的极限。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这就是他的前两部成功歌剧的表现，与其说是音乐革命的持久努力，不如说是一次性实验。尽管如此，还是有些出乎意料</a:t>
            </a:r>
            <a:endParaRPr lang="en-US" altLang="zh-CN" sz="1000" dirty="0">
              <a:solidFill>
                <a:srgbClr val="0F1C3A"/>
              </a:solidFill>
              <a:latin typeface="Austin Text Web"/>
            </a:endParaRPr>
          </a:p>
          <a:p>
            <a:pPr algn="l"/>
            <a:r>
              <a:rPr lang="zh-CN" altLang="en-US" sz="1000" b="0" i="0" dirty="0">
                <a:solidFill>
                  <a:srgbClr val="0F1C3A"/>
                </a:solidFill>
                <a:effectLst/>
                <a:latin typeface="Austin Text Web"/>
              </a:rPr>
              <a:t>然而，这不是两人心目中的歌剧舞台的传统喜剧，只有这位微妙的诗人保证。在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11 </a:t>
            </a:r>
            <a:r>
              <a:rPr lang="zh-CN" altLang="en-US" sz="1000" b="0" i="0" dirty="0">
                <a:solidFill>
                  <a:srgbClr val="0F1C3A"/>
                </a:solidFill>
                <a:effectLst/>
                <a:latin typeface="Austin Text Web"/>
              </a:rPr>
              <a:t>月私下阅读剧本后，亚瑟</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施尼茨勒 </a:t>
            </a:r>
            <a:r>
              <a:rPr lang="en-US" altLang="zh-CN" sz="1000" b="0" i="0" dirty="0">
                <a:solidFill>
                  <a:srgbClr val="0F1C3A"/>
                </a:solidFill>
                <a:effectLst/>
                <a:latin typeface="Austin Text Web"/>
              </a:rPr>
              <a:t>(Arthur Schnitzler) </a:t>
            </a:r>
            <a:r>
              <a:rPr lang="zh-CN" altLang="en-US" sz="1000" b="0" i="0" dirty="0">
                <a:solidFill>
                  <a:srgbClr val="0F1C3A"/>
                </a:solidFill>
                <a:effectLst/>
                <a:latin typeface="Austin Text Web"/>
              </a:rPr>
              <a:t>已经评论道“马夏林的性格中带有诗人霍夫曼斯塔尔的某些东西；详细介绍了受过良好教育的人的一些知识。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除了优美的语言，霍夫曼斯塔尔的大量互文和中间引用也证明了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文本的文学质量，这对于歌剧剧本来说是前所未有的。这方面的一个例子是 </a:t>
            </a:r>
            <a:r>
              <a:rPr lang="en-US" altLang="zh-CN" sz="1000" b="0" i="0" dirty="0">
                <a:solidFill>
                  <a:srgbClr val="0F1C3A"/>
                </a:solidFill>
                <a:effectLst/>
                <a:latin typeface="Austin Text Web"/>
              </a:rPr>
              <a:t>William Hogarth </a:t>
            </a:r>
            <a:r>
              <a:rPr lang="zh-CN" altLang="en-US" sz="1000" b="0" i="0" dirty="0">
                <a:solidFill>
                  <a:srgbClr val="0F1C3A"/>
                </a:solidFill>
                <a:effectLst/>
                <a:latin typeface="Austin Text Web"/>
              </a:rPr>
              <a:t>的“</a:t>
            </a:r>
            <a:r>
              <a:rPr lang="en-US" altLang="zh-CN" sz="1000" b="0" i="0" dirty="0">
                <a:solidFill>
                  <a:srgbClr val="0F1C3A"/>
                </a:solidFill>
                <a:effectLst/>
                <a:latin typeface="Austin Text Web"/>
              </a:rPr>
              <a:t>Marriage A-la-Mode”</a:t>
            </a:r>
            <a:r>
              <a:rPr lang="zh-CN" altLang="en-US" sz="1000" b="0" i="0" dirty="0">
                <a:solidFill>
                  <a:srgbClr val="0F1C3A"/>
                </a:solidFill>
                <a:effectLst/>
                <a:latin typeface="Austin Text Web"/>
              </a:rPr>
              <a:t>系列（</a:t>
            </a:r>
            <a:r>
              <a:rPr lang="en-US" altLang="zh-CN" sz="1000" b="0" i="0" dirty="0">
                <a:solidFill>
                  <a:srgbClr val="0F1C3A"/>
                </a:solidFill>
                <a:effectLst/>
                <a:latin typeface="Austin Text Web"/>
              </a:rPr>
              <a:t>1743 </a:t>
            </a:r>
            <a:r>
              <a:rPr lang="zh-CN" altLang="en-US" sz="1000" b="0" i="0" dirty="0">
                <a:solidFill>
                  <a:srgbClr val="0F1C3A"/>
                </a:solidFill>
                <a:effectLst/>
                <a:latin typeface="Austin Text Web"/>
              </a:rPr>
              <a:t>年）中的第四张照片，它启发了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在第一幕中的杠杆场景。除了早上厕所通常忙碌之外，这幅画还展示了墙上背景中间的另一幅画：这是安东尼奥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达</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科雷吉奥的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木星与伊欧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1532 </a:t>
            </a:r>
            <a:r>
              <a:rPr lang="zh-CN" altLang="en-US" sz="1000" b="0" i="0" dirty="0">
                <a:solidFill>
                  <a:srgbClr val="0F1C3A"/>
                </a:solidFill>
                <a:effectLst/>
                <a:latin typeface="Austin Text Web"/>
              </a:rPr>
              <a:t>年），霍夫曼斯塔尔从维也纳艺术史博物馆了解到这幅画。这幅画出现在最终被删除的舞台方向上：它的副本将挂在元帅卧室的墙上。这幅画的主题，即木星以云的形式引诱女</a:t>
            </a:r>
          </a:p>
        </p:txBody>
      </p:sp>
      <p:sp>
        <p:nvSpPr>
          <p:cNvPr id="10" name="Textfeld 9">
            <a:extLst>
              <a:ext uri="{FF2B5EF4-FFF2-40B4-BE49-F238E27FC236}">
                <a16:creationId xmlns:a16="http://schemas.microsoft.com/office/drawing/2014/main" id="{1F79F5DC-1AD3-9243-805A-D413BDBC4472}"/>
              </a:ext>
            </a:extLst>
          </p:cNvPr>
          <p:cNvSpPr txBox="1"/>
          <p:nvPr/>
        </p:nvSpPr>
        <p:spPr>
          <a:xfrm>
            <a:off x="4950824" y="-1"/>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祭司伊欧，后来以不同的形式出现在第一幕，即牛的色情幻想中。据说元帅卧室的墙上挂着一份副本。这幅画的主题，即木星以云的形式引诱女祭司伊欧，后来以不同的形式出现在第一幕，即牛的色情幻想中。据说元帅卧室的墙上挂着一份副本。这幅画的主题，即木星以云的形式引诱女祭司伊欧，后来以不同的形式出现在第一幕，即牛的色情幻想中。</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文本中充满了这种交叉引用，这表明霍夫曼斯塔尔在玛丽亚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特蕾莎 </a:t>
            </a:r>
            <a:r>
              <a:rPr lang="en-US" altLang="zh-CN" sz="1000" b="0" i="0" dirty="0">
                <a:solidFill>
                  <a:srgbClr val="0F1C3A"/>
                </a:solidFill>
                <a:effectLst/>
                <a:latin typeface="Austin Text Web"/>
              </a:rPr>
              <a:t>(Maria Theresa) </a:t>
            </a:r>
            <a:r>
              <a:rPr lang="zh-CN" altLang="en-US" sz="1000" b="0" i="0" dirty="0">
                <a:solidFill>
                  <a:srgbClr val="0F1C3A"/>
                </a:solidFill>
                <a:effectLst/>
                <a:latin typeface="Austin Text Web"/>
              </a:rPr>
              <a:t>时代对发明“他的”维也纳非常用心。所有提到的贵族名字</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不管它们对情节来说多么不重要</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甚至屋大维的昵称奎昆都是来自霍夫曼斯塔尔的真名，而霍夫曼斯塔尔本人出身于一个新晋贵族家庭，他从奥地利历史著作中取走了这些名字。所有这些参考的网络使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不仅仅是一个经过全面研究的、以维也纳洛可可风格为幌子的本地故事：对不同时代和国家的参考需要超越狭隘的本地化的巨大联想开放性。虽然马夏林在第一幕中的“时间独白”代表了永恒的死亡纪念（</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使用旧约来源，</a:t>
            </a:r>
          </a:p>
          <a:p>
            <a:pPr algn="l"/>
            <a:r>
              <a:rPr lang="zh-CN" altLang="en-US" sz="1000" b="0" i="0" dirty="0">
                <a:solidFill>
                  <a:srgbClr val="0F1C3A"/>
                </a:solidFill>
                <a:effectLst/>
                <a:latin typeface="Austin Text Web"/>
              </a:rPr>
              <a:t>施特劳斯在音乐层面也做到了相应的开放，几乎可以说这是霍夫曼斯塔尔强加给他的。就像剧本一样，乐谱充满了风格引语和典故，例如出现在 </a:t>
            </a:r>
            <a:r>
              <a:rPr lang="en-US" altLang="zh-CN" sz="1000" b="0" i="0" dirty="0">
                <a:solidFill>
                  <a:srgbClr val="0F1C3A"/>
                </a:solidFill>
                <a:effectLst/>
                <a:latin typeface="Austin Text Web"/>
              </a:rPr>
              <a:t>Lever </a:t>
            </a:r>
            <a:r>
              <a:rPr lang="zh-CN" altLang="en-US" sz="1000" b="0" i="0" dirty="0">
                <a:solidFill>
                  <a:srgbClr val="0F1C3A"/>
                </a:solidFill>
                <a:effectLst/>
                <a:latin typeface="Austin Text Web"/>
              </a:rPr>
              <a:t>场景中的意大利歌手的咏叹调。它的文字取自莫里哀的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中产阶级绅士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1670 </a:t>
            </a:r>
            <a:r>
              <a:rPr lang="zh-CN" altLang="en-US" sz="1000" b="0" i="0" dirty="0">
                <a:solidFill>
                  <a:srgbClr val="0F1C3A"/>
                </a:solidFill>
                <a:effectLst/>
                <a:latin typeface="Austin Text Web"/>
              </a:rPr>
              <a:t>年，由让</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巴蒂斯特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吕利配乐），这是霍夫曼斯塔尔在第一版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阿里阿德涅在纳克索斯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中回归的作品。施特劳斯为此而作的音乐听起来不太像法国巴洛克，而更像是意大利歌剧催人泪下的曲子，一种</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尽管精心制作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对意大利男高音的讽刺，施特劳斯对意大利男高音持怀疑态度，并带有无休止的前调。</a:t>
            </a:r>
          </a:p>
          <a:p>
            <a:pPr algn="l"/>
            <a:r>
              <a:rPr lang="zh-CN" altLang="en-US" sz="1000" b="0" i="0" dirty="0">
                <a:solidFill>
                  <a:srgbClr val="0F1C3A"/>
                </a:solidFill>
                <a:effectLst/>
                <a:latin typeface="Austin Text Web"/>
              </a:rPr>
              <a:t>风格参考最引人注目的例子是华尔兹，它贯穿整个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乐谱，作为对维也纳的音乐参考。最重要的华尔兹，奥克斯在第二幕结尾的歌曲（“</a:t>
            </a:r>
            <a:r>
              <a:rPr lang="en-US" altLang="zh-CN" sz="1000" b="0" i="0" dirty="0" err="1">
                <a:solidFill>
                  <a:srgbClr val="0F1C3A"/>
                </a:solidFill>
                <a:effectLst/>
                <a:latin typeface="Austin Text Web"/>
              </a:rPr>
              <a:t>Ohne</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mich</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）以甜美的开场，是根据约瑟夫施特劳斯（“华尔兹之王”的兄弟）的“</a:t>
            </a:r>
            <a:r>
              <a:rPr lang="en-US" altLang="zh-CN" sz="1000" b="0" i="0" dirty="0" err="1">
                <a:solidFill>
                  <a:srgbClr val="0F1C3A"/>
                </a:solidFill>
                <a:effectLst/>
                <a:latin typeface="Austin Text Web"/>
              </a:rPr>
              <a:t>Dynamiden</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华尔兹改编的，其副标题“秘密吸引力”也可能是牛的信条。华尔兹精心设计的、不合时宜的使用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它起源于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世纪末（最初是一种资产阶级交际舞），并在下个世纪才达到顶峰</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导致了音乐的模糊性、讽刺性的破碎，它的不真实性。</a:t>
            </a:r>
          </a:p>
          <a:p>
            <a:pPr algn="l"/>
            <a:r>
              <a:rPr lang="zh-CN" altLang="en-US" sz="1000" b="0" i="0" dirty="0">
                <a:solidFill>
                  <a:srgbClr val="0F1C3A"/>
                </a:solidFill>
                <a:effectLst/>
                <a:latin typeface="Austin Text Web"/>
              </a:rPr>
              <a:t>第三幕结尾著名的降 </a:t>
            </a:r>
            <a:r>
              <a:rPr lang="en-US" altLang="zh-CN" sz="1000" b="0" i="0" dirty="0">
                <a:solidFill>
                  <a:srgbClr val="0F1C3A"/>
                </a:solidFill>
                <a:effectLst/>
                <a:latin typeface="Austin Text Web"/>
              </a:rPr>
              <a:t>D </a:t>
            </a:r>
            <a:r>
              <a:rPr lang="zh-CN" altLang="en-US" sz="1000" b="0" i="0" dirty="0">
                <a:solidFill>
                  <a:srgbClr val="0F1C3A"/>
                </a:solidFill>
                <a:effectLst/>
                <a:latin typeface="Austin Text Web"/>
              </a:rPr>
              <a:t>大调三重奏是为数不多的几个没有讽刺意味、纯粹纯粹的时刻之一，在这些时刻中，人物似乎放下了社交互动的面具。霍夫曼斯塔尔担心它的影响，因为他还不知道音乐，正如他在给施特劳斯的一封信中写道的那样：“昨天，我一口气给菲利克斯萨尔滕和四到六个朋友读了这部歌剧。整个事情产生了很大的影响，既富有诗意又令人愉快。在 </a:t>
            </a:r>
            <a:r>
              <a:rPr lang="en-US" altLang="zh-CN" sz="1000" b="0" i="0" dirty="0">
                <a:solidFill>
                  <a:srgbClr val="0F1C3A"/>
                </a:solidFill>
                <a:effectLst/>
                <a:latin typeface="Austin Text Web"/>
              </a:rPr>
              <a:t>III </a:t>
            </a:r>
            <a:r>
              <a:rPr lang="zh-CN" altLang="en-US" sz="1000" b="0" i="0" dirty="0">
                <a:solidFill>
                  <a:srgbClr val="0F1C3A"/>
                </a:solidFill>
                <a:effectLst/>
                <a:latin typeface="Austin Text Web"/>
              </a:rPr>
              <a:t>中，情绪明显松弛。在男爵离开后采取行动。在这里感觉明显累人的长度。</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这里的疲劳对整体成功来说是致命的。”施特劳斯对这种恐惧的回答是：“当然，我没有轻视你的来信，但为了你的安心，我可以告诉你，我 </a:t>
            </a:r>
            <a:r>
              <a:rPr lang="en-US" altLang="zh-CN" sz="1000" b="0" i="0" dirty="0">
                <a:solidFill>
                  <a:srgbClr val="0F1C3A"/>
                </a:solidFill>
                <a:effectLst/>
                <a:latin typeface="Austin Text Web"/>
              </a:rPr>
              <a:t>1. </a:t>
            </a:r>
            <a:r>
              <a:rPr lang="zh-CN" altLang="en-US" sz="1000" b="0" i="0" dirty="0">
                <a:solidFill>
                  <a:srgbClr val="0F1C3A"/>
                </a:solidFill>
                <a:effectLst/>
                <a:latin typeface="Austin Text Web"/>
              </a:rPr>
              <a:t>我曾经自愿在结尾处缩短了一些东西，但是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今天，您和 </a:t>
            </a:r>
            <a:r>
              <a:rPr lang="en-US" altLang="zh-CN" sz="1000" b="0" i="0" dirty="0">
                <a:solidFill>
                  <a:srgbClr val="0F1C3A"/>
                </a:solidFill>
                <a:effectLst/>
                <a:latin typeface="Austin Text Web"/>
              </a:rPr>
              <a:t>Salten </a:t>
            </a:r>
            <a:r>
              <a:rPr lang="zh-CN" altLang="en-US" sz="1000" b="0" i="0" dirty="0">
                <a:solidFill>
                  <a:srgbClr val="0F1C3A"/>
                </a:solidFill>
                <a:effectLst/>
                <a:latin typeface="Austin Text Web"/>
              </a:rPr>
              <a:t>先生都无法判断结尾的音乐性如何。很明显，当大声朗读时，它会减弱。另一方面，音乐家最终能达到最好和最高的效果，如果他有任何问题，你可以交给我来判断。</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我保证男爵的 </a:t>
            </a:r>
            <a:r>
              <a:rPr lang="en-US" altLang="zh-CN" sz="1000" b="0" i="0" dirty="0" err="1">
                <a:solidFill>
                  <a:srgbClr val="0F1C3A"/>
                </a:solidFill>
                <a:effectLst/>
                <a:latin typeface="Austin Text Web"/>
              </a:rPr>
              <a:t>Abgesang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结束。</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任何听过最后三重奏的人，乐谱中华丽而又苦乐参半的高潮，都会同意施特劳斯不仅信守诺言。然而，三重奏让位于屋大维和索菲的结尾二重奏，在纯粹幸福的三重奏中，这听起来美得令人难以置信（“这是一个梦，不可能是真的”）正是出于这个原因，即使在初恋的陶醉消退之后，这对夫妻是否还会在一起的问题仍未得到解答。田园诗中的小干扰及其和声的简单性让人想起玫瑰交付场景中复杂的、准双音的钢片琴和弦进行。像这样的抒情段落，以及第二幕和第三幕的混乱、嘈杂的合唱画面及其突然的不和谐音，表明现代主义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风格绝对仍然存在于背景中，而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的和谐世界随时可能会脱节时间。送玫瑰场景中的准双音钢片琴和弦进行。像这样的抒情段落，</a:t>
            </a:r>
          </a:p>
        </p:txBody>
      </p:sp>
      <p:pic>
        <p:nvPicPr>
          <p:cNvPr id="12" name="Grafik 11">
            <a:extLst>
              <a:ext uri="{FF2B5EF4-FFF2-40B4-BE49-F238E27FC236}">
                <a16:creationId xmlns:a16="http://schemas.microsoft.com/office/drawing/2014/main" id="{F022C025-E18A-8130-4DE7-CA7A2ADA5F26}"/>
              </a:ext>
            </a:extLst>
          </p:cNvPr>
          <p:cNvPicPr>
            <a:picLocks noChangeAspect="1"/>
          </p:cNvPicPr>
          <p:nvPr/>
        </p:nvPicPr>
        <p:blipFill>
          <a:blip r:embed="rId2"/>
          <a:stretch>
            <a:fillRect/>
          </a:stretch>
        </p:blipFill>
        <p:spPr>
          <a:xfrm>
            <a:off x="0" y="63950"/>
            <a:ext cx="4950824" cy="465960"/>
          </a:xfrm>
          <a:prstGeom prst="rect">
            <a:avLst/>
          </a:prstGeom>
        </p:spPr>
      </p:pic>
    </p:spTree>
    <p:extLst>
      <p:ext uri="{BB962C8B-B14F-4D97-AF65-F5344CB8AC3E}">
        <p14:creationId xmlns:p14="http://schemas.microsoft.com/office/powerpoint/2010/main" val="2290184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CE01FA6-3838-43F9-E931-166EE92B19E7}"/>
              </a:ext>
            </a:extLst>
          </p:cNvPr>
          <p:cNvSpPr txBox="1"/>
          <p:nvPr/>
        </p:nvSpPr>
        <p:spPr>
          <a:xfrm>
            <a:off x="0" y="0"/>
            <a:ext cx="4955176" cy="1938992"/>
          </a:xfrm>
          <a:prstGeom prst="rect">
            <a:avLst/>
          </a:prstGeom>
          <a:noFill/>
        </p:spPr>
        <p:txBody>
          <a:bodyPr wrap="square">
            <a:spAutoFit/>
          </a:bodyPr>
          <a:lstStyle/>
          <a:p>
            <a:r>
              <a:rPr lang="zh-CN" altLang="en-US" sz="1000" b="0" i="0" dirty="0">
                <a:solidFill>
                  <a:srgbClr val="0F1C3A"/>
                </a:solidFill>
                <a:effectLst/>
                <a:latin typeface="Austin Text Web"/>
              </a:rPr>
              <a:t>鉴于这种不同个人风格和外国风格的拼贴，音乐学家沃尔特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伯恩哈特 </a:t>
            </a:r>
            <a:r>
              <a:rPr lang="en-US" altLang="zh-CN" sz="1000" b="0" i="0" dirty="0">
                <a:solidFill>
                  <a:srgbClr val="0F1C3A"/>
                </a:solidFill>
                <a:effectLst/>
                <a:latin typeface="Austin Text Web"/>
              </a:rPr>
              <a:t>(Walther </a:t>
            </a:r>
            <a:r>
              <a:rPr lang="en-US" altLang="zh-CN" sz="1000" b="0" i="0" dirty="0" err="1">
                <a:solidFill>
                  <a:srgbClr val="0F1C3A"/>
                </a:solidFill>
                <a:effectLst/>
                <a:latin typeface="Austin Text Web"/>
              </a:rPr>
              <a:t>Bernhart</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总结道：</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历史典故本身并不能标志着对过去时代的真正历史兴趣，而只是作为风格片段和布景，用于完全非历史目的。玛丽亚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特蕾西亚 </a:t>
            </a:r>
            <a:r>
              <a:rPr lang="en-US" altLang="zh-CN" sz="1000" b="0" i="0" dirty="0">
                <a:solidFill>
                  <a:srgbClr val="0F1C3A"/>
                </a:solidFill>
                <a:effectLst/>
                <a:latin typeface="Austin Text Web"/>
              </a:rPr>
              <a:t>(Maria Theresia) </a:t>
            </a:r>
            <a:r>
              <a:rPr lang="zh-CN" altLang="en-US" sz="1000" b="0" i="0" dirty="0">
                <a:solidFill>
                  <a:srgbClr val="0F1C3A"/>
                </a:solidFill>
                <a:effectLst/>
                <a:latin typeface="Austin Text Web"/>
              </a:rPr>
              <a:t>早期的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19 </a:t>
            </a:r>
            <a:r>
              <a:rPr lang="zh-CN" altLang="en-US" sz="1000" b="0" i="0" dirty="0">
                <a:solidFill>
                  <a:srgbClr val="0F1C3A"/>
                </a:solidFill>
                <a:effectLst/>
                <a:latin typeface="Austin Text Web"/>
              </a:rPr>
              <a:t>世纪的华尔兹时代和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年左右的当代战前时期在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中不相关的并置和共存，是霍夫曼斯塔尔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施特劳斯与历史的这种独立关系的一个明显的、众所周知的例子。文体引用和典故作为讽刺的挪用和色彩并置的挪用是这种美学的特征，它在所有历史深度和地理广度上利用了整个文化清单的现有可用性。</a:t>
            </a:r>
            <a:r>
              <a:rPr lang="en-US" altLang="zh-CN" sz="1000" b="0" i="0" dirty="0">
                <a:solidFill>
                  <a:srgbClr val="0F1C3A"/>
                </a:solidFill>
                <a:effectLst/>
                <a:latin typeface="Austin Text Web"/>
              </a:rPr>
              <a:t>« Leon Botstein </a:t>
            </a:r>
            <a:r>
              <a:rPr lang="zh-CN" altLang="en-US" sz="1000" b="0" i="0" dirty="0">
                <a:solidFill>
                  <a:srgbClr val="0F1C3A"/>
                </a:solidFill>
                <a:effectLst/>
                <a:latin typeface="Austin Text Web"/>
              </a:rPr>
              <a:t>将 </a:t>
            </a:r>
            <a:r>
              <a:rPr lang="en-US" altLang="zh-CN" sz="1000" b="0" i="0" dirty="0">
                <a:solidFill>
                  <a:srgbClr val="0F1C3A"/>
                </a:solidFill>
                <a:effectLst/>
                <a:latin typeface="Austin Text Web"/>
              </a:rPr>
              <a:t>Strauss/Hofmannsthal </a:t>
            </a:r>
            <a:r>
              <a:rPr lang="zh-CN" altLang="en-US" sz="1000" b="0" i="0" dirty="0">
                <a:solidFill>
                  <a:srgbClr val="0F1C3A"/>
                </a:solidFill>
                <a:effectLst/>
                <a:latin typeface="Austin Text Web"/>
              </a:rPr>
              <a:t>程序的目的视为“对历史和进步概念的讽刺性质疑”。</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的现代性不在于渐进的音调序列，而是在表面之下：在其脆弱性中，这使该作品几乎成为后现代主义的先驱。假装的轻松，华尔兹的幸福，哈布斯堡王朝的辉煌，其在 </a:t>
            </a:r>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年的垮台已经在空气中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从当代的角度来看，所有这些都在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中受到永久质疑，</a:t>
            </a:r>
            <a:endParaRPr lang="en-US" sz="1000" dirty="0"/>
          </a:p>
        </p:txBody>
      </p:sp>
      <p:sp>
        <p:nvSpPr>
          <p:cNvPr id="4" name="Textfeld 3">
            <a:extLst>
              <a:ext uri="{FF2B5EF4-FFF2-40B4-BE49-F238E27FC236}">
                <a16:creationId xmlns:a16="http://schemas.microsoft.com/office/drawing/2014/main" id="{8872A695-F8A3-DC51-C1AC-E942CBC6F26A}"/>
              </a:ext>
            </a:extLst>
          </p:cNvPr>
          <p:cNvSpPr txBox="1"/>
          <p:nvPr/>
        </p:nvSpPr>
        <p:spPr>
          <a:xfrm>
            <a:off x="4950824" y="0"/>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关于这种材料的图像和想法自然而然地在我脑海中浮现。慢慢地，我开始怀疑我是否敢于冒险进行我自己的解释。</a:t>
            </a:r>
          </a:p>
          <a:p>
            <a:pPr algn="l"/>
            <a:r>
              <a:rPr lang="zh-CN" altLang="en-US" sz="1000" b="1" i="0" dirty="0">
                <a:solidFill>
                  <a:srgbClr val="0F1C3A"/>
                </a:solidFill>
                <a:effectLst/>
                <a:latin typeface="Austin Text Web"/>
              </a:rPr>
              <a:t>歌剧的演出总是需要团队合作。你选择了谁作为这个项目的战友？</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首先，我需要一个极端批判的音乐圣人在我身边，一个可以根据作曲现实调整我的计划并警告我有关陷阱门和对歌手的无意义要求的人。谢天谢地，有百科全书式的歌剧鉴赏家和实践者沃尔夫冈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席利，他在最困难的首演情况下经验丰富。当他同意和我一起工作时，我知道：我已经做好了充分的准备。</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接下来，我请迷人的西尼亚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豪斯纳 </a:t>
            </a:r>
            <a:r>
              <a:rPr lang="en-US" altLang="zh-CN" sz="1000" b="0" i="0" dirty="0">
                <a:solidFill>
                  <a:srgbClr val="0F1C3A"/>
                </a:solidFill>
                <a:effectLst/>
                <a:latin typeface="Austin Text Web"/>
              </a:rPr>
              <a:t>(Xenia </a:t>
            </a:r>
            <a:r>
              <a:rPr lang="en-US" altLang="zh-CN" sz="1000" b="0" i="0" dirty="0" err="1">
                <a:solidFill>
                  <a:srgbClr val="0F1C3A"/>
                </a:solidFill>
                <a:effectLst/>
                <a:latin typeface="Austin Text Web"/>
              </a:rPr>
              <a:t>Hausner</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在时隔 </a:t>
            </a:r>
            <a:r>
              <a:rPr lang="en-US" altLang="zh-CN" sz="1000" b="0" i="0" dirty="0">
                <a:solidFill>
                  <a:srgbClr val="0F1C3A"/>
                </a:solidFill>
                <a:effectLst/>
                <a:latin typeface="Austin Text Web"/>
              </a:rPr>
              <a:t>28 </a:t>
            </a:r>
            <a:r>
              <a:rPr lang="zh-CN" altLang="en-US" sz="1000" b="0" i="0" dirty="0">
                <a:solidFill>
                  <a:srgbClr val="0F1C3A"/>
                </a:solidFill>
                <a:effectLst/>
                <a:latin typeface="Austin Text Web"/>
              </a:rPr>
              <a:t>年后再次从事舞台设计工作，她作为一名画家在世界范围内享有盛誉。作为起点，我们很快达成共识，将我们的心理游戏建立在虚构的福利表现之上，该表现仅在 </a:t>
            </a:r>
            <a:r>
              <a:rPr lang="en-US" altLang="zh-CN" sz="1000" b="0" i="0" dirty="0">
                <a:solidFill>
                  <a:srgbClr val="0F1C3A"/>
                </a:solidFill>
                <a:effectLst/>
                <a:latin typeface="Austin Text Web"/>
              </a:rPr>
              <a:t>1917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日发生一次，以支持帝国和皇家战争寡妇和孤儿基金。作为 </a:t>
            </a:r>
            <a:r>
              <a:rPr lang="en-US" altLang="zh-CN" sz="1000" b="0" i="0" dirty="0">
                <a:solidFill>
                  <a:srgbClr val="0F1C3A"/>
                </a:solidFill>
                <a:effectLst/>
                <a:latin typeface="Austin Text Web"/>
              </a:rPr>
              <a:t>Rilke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的红颜知己和赞助人，</a:t>
            </a:r>
            <a:r>
              <a:rPr lang="en-US" altLang="zh-CN" sz="1000" b="0" i="0" dirty="0">
                <a:solidFill>
                  <a:srgbClr val="0F1C3A"/>
                </a:solidFill>
                <a:effectLst/>
                <a:latin typeface="Austin Text Web"/>
              </a:rPr>
              <a:t>Marie von Thurn und Taxis </a:t>
            </a:r>
            <a:r>
              <a:rPr lang="zh-CN" altLang="en-US" sz="1000" b="0" i="0" dirty="0">
                <a:solidFill>
                  <a:srgbClr val="0F1C3A"/>
                </a:solidFill>
                <a:effectLst/>
                <a:latin typeface="Austin Text Web"/>
              </a:rPr>
              <a:t>公主（除其他外，她拥有的里雅斯特附近的 </a:t>
            </a:r>
            <a:r>
              <a:rPr lang="en-US" altLang="zh-CN" sz="1000" b="0" i="0" dirty="0">
                <a:solidFill>
                  <a:srgbClr val="0F1C3A"/>
                </a:solidFill>
                <a:effectLst/>
                <a:latin typeface="Austin Text Web"/>
              </a:rPr>
              <a:t>Duino </a:t>
            </a:r>
            <a:r>
              <a:rPr lang="zh-CN" altLang="en-US" sz="1000" b="0" i="0" dirty="0">
                <a:solidFill>
                  <a:srgbClr val="0F1C3A"/>
                </a:solidFill>
                <a:effectLst/>
                <a:latin typeface="Austin Text Web"/>
              </a:rPr>
              <a:t>城堡，里尔克对“</a:t>
            </a:r>
            <a:r>
              <a:rPr lang="en-US" altLang="zh-CN" sz="1000" b="0" i="0" dirty="0">
                <a:solidFill>
                  <a:srgbClr val="0F1C3A"/>
                </a:solidFill>
                <a:effectLst/>
                <a:latin typeface="Austin Text Web"/>
              </a:rPr>
              <a:t>Duino Elegies”</a:t>
            </a:r>
            <a:r>
              <a:rPr lang="zh-CN" altLang="en-US" sz="1000" b="0" i="0" dirty="0">
                <a:solidFill>
                  <a:srgbClr val="0F1C3A"/>
                </a:solidFill>
                <a:effectLst/>
                <a:latin typeface="Austin Text Web"/>
              </a:rPr>
              <a:t>的第一个愿景就是在那里）特别适合作为这样一个活动的组织者事件，因为她在第一次世界大战期间实际上从不厌倦做这样的事情。她有足够的影响力和人脉 轻松地将君主制最重要的歌手聚集在一起进行出色的表演，并说服斯特凡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茨威格、埃贡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弗里德尔和霍夫曼斯塔尔演奏无声群众演员。在阿尔弗雷德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第一幕：</a:t>
            </a:r>
            <a:r>
              <a:rPr lang="en-US" altLang="zh-CN" sz="1000" b="0" i="0" dirty="0" err="1">
                <a:solidFill>
                  <a:srgbClr val="0F1C3A"/>
                </a:solidFill>
                <a:effectLst/>
                <a:latin typeface="Austin Text Web"/>
              </a:rPr>
              <a:t>Marschallin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以日本风格布置她的房间。世纪之交的维也纳艺术爱好者从 </a:t>
            </a:r>
            <a:r>
              <a:rPr lang="en-US" altLang="zh-CN" sz="1000" b="0" i="0" dirty="0" err="1">
                <a:solidFill>
                  <a:srgbClr val="0F1C3A"/>
                </a:solidFill>
                <a:effectLst/>
                <a:latin typeface="Austin Text Web"/>
              </a:rPr>
              <a:t>Lafcadio</a:t>
            </a:r>
            <a:r>
              <a:rPr lang="en-US" altLang="zh-CN" sz="1000" b="0" i="0" dirty="0">
                <a:solidFill>
                  <a:srgbClr val="0F1C3A"/>
                </a:solidFill>
                <a:effectLst/>
                <a:latin typeface="Austin Text Web"/>
              </a:rPr>
              <a:t> Hearn </a:t>
            </a:r>
            <a:r>
              <a:rPr lang="zh-CN" altLang="en-US" sz="1000" b="0" i="0" dirty="0">
                <a:solidFill>
                  <a:srgbClr val="0F1C3A"/>
                </a:solidFill>
                <a:effectLst/>
                <a:latin typeface="Austin Text Web"/>
              </a:rPr>
              <a:t>出版的日本描述中找到了灵感，这在整个欧洲引起了轰动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其中之一是霍夫曼斯塔尔的前言。克里姆特周围的画家圈子也深受这种当时西方鲜为人知的装饰和绘画语言的影响。</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第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幕：新晋贵族、未受过教育的暴发户法尼纳尔从事军用武器交易，在昂贵顾问的驱使下，他试图通过为自己的宫殿配备家具和来自统治先锋派最高水平的画作来弥补他的社会自卑感。例如，他出于虚张声势购买了克里姆特的“贝多芬带状饰带”，他的女儿邀请了 </a:t>
            </a:r>
            <a:r>
              <a:rPr lang="en-US" altLang="zh-CN" sz="1000" b="0" i="0" dirty="0">
                <a:solidFill>
                  <a:srgbClr val="0F1C3A"/>
                </a:solidFill>
                <a:effectLst/>
                <a:latin typeface="Austin Text Web"/>
              </a:rPr>
              <a:t>jeunesse dorée </a:t>
            </a:r>
            <a:r>
              <a:rPr lang="zh-CN" altLang="en-US" sz="1000" b="0" i="0" dirty="0">
                <a:solidFill>
                  <a:srgbClr val="0F1C3A"/>
                </a:solidFill>
                <a:effectLst/>
                <a:latin typeface="Austin Text Web"/>
              </a:rPr>
              <a:t>的主要倡导者和有钱的贵族参加由新郎领导移交的银玫瑰，这些人从未在这些圈子中见过面</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女孩和女人穿着最重要的首都女装设计师的奢华礼服相互竞争，甚至 </a:t>
            </a:r>
            <a:r>
              <a:rPr lang="en-US" altLang="zh-CN" sz="1000" b="0" i="0" dirty="0">
                <a:solidFill>
                  <a:srgbClr val="0F1C3A"/>
                </a:solidFill>
                <a:effectLst/>
                <a:latin typeface="Austin Text Web"/>
              </a:rPr>
              <a:t>Klimt </a:t>
            </a:r>
            <a:r>
              <a:rPr lang="zh-CN" altLang="en-US" sz="1000" b="0" i="0" dirty="0">
                <a:solidFill>
                  <a:srgbClr val="0F1C3A"/>
                </a:solidFill>
                <a:effectLst/>
                <a:latin typeface="Austin Text Web"/>
              </a:rPr>
              <a:t>和 </a:t>
            </a:r>
            <a:r>
              <a:rPr lang="en-US" altLang="zh-CN" sz="1000" b="0" i="0" dirty="0" err="1">
                <a:solidFill>
                  <a:srgbClr val="0F1C3A"/>
                </a:solidFill>
                <a:effectLst/>
                <a:latin typeface="Austin Text Web"/>
              </a:rPr>
              <a:t>Flöge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也不会错过这种感觉。</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第三幕：我一直不明白为什么 </a:t>
            </a:r>
            <a:r>
              <a:rPr lang="en-US" altLang="zh-CN" sz="1000" b="0" i="0" dirty="0">
                <a:solidFill>
                  <a:srgbClr val="0F1C3A"/>
                </a:solidFill>
                <a:effectLst/>
                <a:latin typeface="Austin Text Web"/>
              </a:rPr>
              <a:t>Baron Ochs </a:t>
            </a:r>
            <a:r>
              <a:rPr lang="zh-CN" altLang="en-US" sz="1000" b="0" i="0" dirty="0">
                <a:solidFill>
                  <a:srgbClr val="0F1C3A"/>
                </a:solidFill>
                <a:effectLst/>
                <a:latin typeface="Austin Text Web"/>
              </a:rPr>
              <a:t>想通过邀请他到郊区的酒吧来打动女仆，而 </a:t>
            </a:r>
            <a:r>
              <a:rPr lang="en-US" altLang="zh-CN" sz="1000" b="0" i="0" dirty="0" err="1">
                <a:solidFill>
                  <a:srgbClr val="0F1C3A"/>
                </a:solidFill>
                <a:effectLst/>
                <a:latin typeface="Austin Text Web"/>
              </a:rPr>
              <a:t>Mariandl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可以随时与她的普通仰慕者和熟人一起去这个地方。在当时深受贵族和上层阶级欢迎的私人棕榈屋之一举行的私人棕榈屋中举行的豪华东方化装舞会更为合乎逻辑且更有前途。</a:t>
            </a:r>
            <a:endParaRPr lang="en-US" altLang="zh-CN"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a:p>
            <a:pPr algn="l"/>
            <a:r>
              <a:rPr lang="zh-CN" altLang="en-US" sz="1000" b="1" i="0" dirty="0">
                <a:solidFill>
                  <a:srgbClr val="0F1C3A"/>
                </a:solidFill>
                <a:effectLst/>
                <a:latin typeface="Austin Text Web"/>
              </a:rPr>
              <a:t>就纯粹的范围而言，</a:t>
            </a:r>
            <a:r>
              <a:rPr lang="en-US" altLang="zh-CN" sz="1000" b="1" i="0" dirty="0" err="1">
                <a:solidFill>
                  <a:srgbClr val="0F1C3A"/>
                </a:solidFill>
                <a:effectLst/>
                <a:latin typeface="Austin Text Web"/>
              </a:rPr>
              <a:t>Marschallin</a:t>
            </a:r>
            <a:r>
              <a:rPr lang="en-US" altLang="zh-CN" sz="1000" b="1" i="0" dirty="0">
                <a:solidFill>
                  <a:srgbClr val="0F1C3A"/>
                </a:solidFill>
                <a:effectLst/>
                <a:latin typeface="Austin Text Web"/>
              </a:rPr>
              <a:t> </a:t>
            </a:r>
            <a:r>
              <a:rPr lang="zh-CN" altLang="en-US" sz="1000" b="1" i="0" dirty="0">
                <a:solidFill>
                  <a:srgbClr val="0F1C3A"/>
                </a:solidFill>
                <a:effectLst/>
                <a:latin typeface="Austin Text Web"/>
              </a:rPr>
              <a:t>的作用比例如 </a:t>
            </a:r>
            <a:r>
              <a:rPr lang="en-US" altLang="zh-CN" sz="1000" b="1" i="0" dirty="0">
                <a:solidFill>
                  <a:srgbClr val="0F1C3A"/>
                </a:solidFill>
                <a:effectLst/>
                <a:latin typeface="Austin Text Web"/>
              </a:rPr>
              <a:t>Ochs </a:t>
            </a:r>
            <a:r>
              <a:rPr lang="zh-CN" altLang="en-US" sz="1000" b="1" i="0" dirty="0">
                <a:solidFill>
                  <a:srgbClr val="0F1C3A"/>
                </a:solidFill>
                <a:effectLst/>
                <a:latin typeface="Austin Text Web"/>
              </a:rPr>
              <a:t>或 </a:t>
            </a:r>
            <a:r>
              <a:rPr lang="en-US" altLang="zh-CN" sz="1000" b="1" i="0" dirty="0">
                <a:solidFill>
                  <a:srgbClr val="0F1C3A"/>
                </a:solidFill>
                <a:effectLst/>
                <a:latin typeface="Austin Text Web"/>
              </a:rPr>
              <a:t>Octavian </a:t>
            </a:r>
            <a:r>
              <a:rPr lang="zh-CN" altLang="en-US" sz="1000" b="1" i="0" dirty="0">
                <a:solidFill>
                  <a:srgbClr val="0F1C3A"/>
                </a:solidFill>
                <a:effectLst/>
                <a:latin typeface="Austin Text Web"/>
              </a:rPr>
              <a:t>的作用小得多。尽管如此，影响最大的还是歌剧的角色。你怎么看待这个角色？</a:t>
            </a:r>
            <a:endParaRPr lang="zh-CN" altLang="en-US"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p:txBody>
      </p:sp>
      <p:pic>
        <p:nvPicPr>
          <p:cNvPr id="6" name="Grafik 5">
            <a:extLst>
              <a:ext uri="{FF2B5EF4-FFF2-40B4-BE49-F238E27FC236}">
                <a16:creationId xmlns:a16="http://schemas.microsoft.com/office/drawing/2014/main" id="{03577A07-68B0-31F4-8A55-104D4605F089}"/>
              </a:ext>
            </a:extLst>
          </p:cNvPr>
          <p:cNvPicPr>
            <a:picLocks noChangeAspect="1"/>
          </p:cNvPicPr>
          <p:nvPr/>
        </p:nvPicPr>
        <p:blipFill>
          <a:blip r:embed="rId2"/>
          <a:stretch>
            <a:fillRect/>
          </a:stretch>
        </p:blipFill>
        <p:spPr>
          <a:xfrm>
            <a:off x="315413" y="2015218"/>
            <a:ext cx="4324350" cy="476250"/>
          </a:xfrm>
          <a:prstGeom prst="rect">
            <a:avLst/>
          </a:prstGeom>
        </p:spPr>
      </p:pic>
      <p:sp>
        <p:nvSpPr>
          <p:cNvPr id="7" name="Textfeld 6">
            <a:extLst>
              <a:ext uri="{FF2B5EF4-FFF2-40B4-BE49-F238E27FC236}">
                <a16:creationId xmlns:a16="http://schemas.microsoft.com/office/drawing/2014/main" id="{9A9A74F4-97D7-B079-6B48-E349E9DDD69F}"/>
              </a:ext>
            </a:extLst>
          </p:cNvPr>
          <p:cNvSpPr txBox="1"/>
          <p:nvPr/>
        </p:nvSpPr>
        <p:spPr>
          <a:xfrm>
            <a:off x="60961" y="2567694"/>
            <a:ext cx="4955176" cy="4401205"/>
          </a:xfrm>
          <a:prstGeom prst="rect">
            <a:avLst/>
          </a:prstGeom>
          <a:noFill/>
        </p:spPr>
        <p:txBody>
          <a:bodyPr wrap="square">
            <a:spAutoFit/>
          </a:bodyPr>
          <a:lstStyle/>
          <a:p>
            <a:pPr algn="l"/>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日，理查德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在奥地利多媒体艺术家、作家、诗人、歌唱家和电影制作人 </a:t>
            </a:r>
            <a:r>
              <a:rPr lang="zh-CN" altLang="en-US" sz="1000" b="1" i="0" dirty="0">
                <a:solidFill>
                  <a:srgbClr val="0F1C3A"/>
                </a:solidFill>
                <a:effectLst/>
                <a:latin typeface="Austin Text Web"/>
              </a:rPr>
              <a:t>安德烈</a:t>
            </a:r>
            <a:r>
              <a:rPr lang="en-US" altLang="zh-CN" sz="1000" b="1" i="0" dirty="0">
                <a:solidFill>
                  <a:srgbClr val="0F1C3A"/>
                </a:solidFill>
                <a:effectLst/>
                <a:latin typeface="Austin Text Web"/>
              </a:rPr>
              <a:t>·</a:t>
            </a:r>
            <a:r>
              <a:rPr lang="zh-CN" altLang="en-US" sz="1000" b="1" i="0" dirty="0">
                <a:solidFill>
                  <a:srgbClr val="0F1C3A"/>
                </a:solidFill>
                <a:effectLst/>
                <a:latin typeface="Austin Text Web"/>
              </a:rPr>
              <a:t>海勒</a:t>
            </a:r>
            <a:r>
              <a:rPr lang="zh-CN" altLang="en-US" sz="1000" b="0" i="0" dirty="0">
                <a:solidFill>
                  <a:srgbClr val="0F1C3A"/>
                </a:solidFill>
                <a:effectLst/>
                <a:latin typeface="Austin Text Web"/>
              </a:rPr>
              <a:t>的作品中在菩提树下国家歌剧院的舞台上举行了首演。在排练期间，剧作家本杰明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会见了新制作的导演并进行了采访。</a:t>
            </a:r>
          </a:p>
          <a:p>
            <a:pPr algn="l"/>
            <a:r>
              <a:rPr lang="zh-CN" altLang="en-US" sz="1000" b="1" i="0" dirty="0">
                <a:solidFill>
                  <a:srgbClr val="0F1C3A"/>
                </a:solidFill>
                <a:effectLst/>
                <a:latin typeface="Austin Text Web"/>
              </a:rPr>
              <a:t>海勒先生，像您这样活跃于众多领域的艺术家，怎么会来歌剧？</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甚至在孩提时代，歌剧就是一种超凡脱俗的神秘领域，与沉闷的日常生活相比，歌剧中盛行着不同的法则和更高的能量。</a:t>
            </a:r>
            <a:r>
              <a:rPr lang="en-US" altLang="zh-CN" sz="1000" b="0" i="0" dirty="0">
                <a:solidFill>
                  <a:srgbClr val="0F1C3A"/>
                </a:solidFill>
                <a:effectLst/>
                <a:latin typeface="Austin Text Web"/>
              </a:rPr>
              <a:t>20</a:t>
            </a:r>
            <a:r>
              <a:rPr lang="zh-CN" altLang="en-US" sz="1000" b="0" i="0" dirty="0">
                <a:solidFill>
                  <a:srgbClr val="0F1C3A"/>
                </a:solidFill>
                <a:effectLst/>
                <a:latin typeface="Austin Text Web"/>
              </a:rPr>
              <a:t>世纪</a:t>
            </a:r>
            <a:r>
              <a:rPr lang="en-US" altLang="zh-CN" sz="1000" b="0" i="0" dirty="0">
                <a:solidFill>
                  <a:srgbClr val="0F1C3A"/>
                </a:solidFill>
                <a:effectLst/>
                <a:latin typeface="Austin Text Web"/>
              </a:rPr>
              <a:t>50</a:t>
            </a:r>
            <a:r>
              <a:rPr lang="zh-CN" altLang="en-US" sz="1000" b="0" i="0" dirty="0">
                <a:solidFill>
                  <a:srgbClr val="0F1C3A"/>
                </a:solidFill>
                <a:effectLst/>
                <a:latin typeface="Austin Text Web"/>
              </a:rPr>
              <a:t>年代初，当奥地利电台播放萨尔茨堡音乐节的晚会时，海勒全家都会盛装打扮，妈妈也会借给厨师一件化装。然后我们虔诚地坐在图书馆里，父亲说了一句优美的句子：“让我们放飞自我吧。”是施瓦茨科普夫、尤里纳克和希尔德古登的声音第一个教会了我音乐的力量。我奢侈的祖母 </a:t>
            </a:r>
            <a:r>
              <a:rPr lang="en-US" altLang="zh-CN" sz="1000" b="0" i="0" dirty="0">
                <a:solidFill>
                  <a:srgbClr val="0F1C3A"/>
                </a:solidFill>
                <a:effectLst/>
                <a:latin typeface="Austin Text Web"/>
              </a:rPr>
              <a:t>Karoline </a:t>
            </a:r>
            <a:r>
              <a:rPr lang="en-US" altLang="zh-CN" sz="1000" b="0" i="0" dirty="0" err="1">
                <a:solidFill>
                  <a:srgbClr val="0F1C3A"/>
                </a:solidFill>
                <a:effectLst/>
                <a:latin typeface="Austin Text Web"/>
              </a:rPr>
              <a:t>Scholdan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认为有天赋的歌唱和诗歌大师可以治愈。因此有一天，我们在玛丽亚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杰里扎 </a:t>
            </a:r>
            <a:r>
              <a:rPr lang="en-US" altLang="zh-CN" sz="1000" b="0" i="0" dirty="0">
                <a:solidFill>
                  <a:srgbClr val="0F1C3A"/>
                </a:solidFill>
                <a:effectLst/>
                <a:latin typeface="Austin Text Web"/>
              </a:rPr>
              <a:t>(Maria Jeritza) </a:t>
            </a:r>
            <a:r>
              <a:rPr lang="zh-CN" altLang="en-US" sz="1000" b="0" i="0" dirty="0">
                <a:solidFill>
                  <a:srgbClr val="0F1C3A"/>
                </a:solidFill>
                <a:effectLst/>
                <a:latin typeface="Austin Text Web"/>
              </a:rPr>
              <a:t>的一次战后访问维也纳期间伏击了她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检查她慷慨资助的维也纳国家歌剧院的重建</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并且实际上能够与她握手。“这一触，等于彻底解毒，大赦罪孽！”奶奶说。</a:t>
            </a:r>
          </a:p>
          <a:p>
            <a:pPr algn="l"/>
            <a:r>
              <a:rPr lang="zh-CN" altLang="en-US" sz="1000" b="1" i="0" dirty="0">
                <a:solidFill>
                  <a:srgbClr val="0F1C3A"/>
                </a:solidFill>
                <a:effectLst/>
                <a:latin typeface="Austin Text Web"/>
              </a:rPr>
              <a:t>那么是什么让您决定自己成为一名歌剧导演呢？</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除了勋伯格的“</a:t>
            </a:r>
            <a:r>
              <a:rPr lang="en-US" altLang="zh-CN" sz="1000" b="0" i="0" dirty="0" err="1">
                <a:solidFill>
                  <a:srgbClr val="0F1C3A"/>
                </a:solidFill>
                <a:effectLst/>
                <a:latin typeface="Austin Text Web"/>
              </a:rPr>
              <a:t>Erwartung</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Poulenc/Cocteau </a:t>
            </a:r>
            <a:r>
              <a:rPr lang="zh-CN" altLang="en-US" sz="1000" b="0" i="0" dirty="0">
                <a:solidFill>
                  <a:srgbClr val="0F1C3A"/>
                </a:solidFill>
                <a:effectLst/>
                <a:latin typeface="Austin Text Web"/>
              </a:rPr>
              <a:t>与 </a:t>
            </a:r>
            <a:r>
              <a:rPr lang="en-US" altLang="zh-CN" sz="1000" b="0" i="0" dirty="0">
                <a:solidFill>
                  <a:srgbClr val="0F1C3A"/>
                </a:solidFill>
                <a:effectLst/>
                <a:latin typeface="Austin Text Web"/>
              </a:rPr>
              <a:t>Jessye Norman </a:t>
            </a:r>
            <a:r>
              <a:rPr lang="zh-CN" altLang="en-US" sz="1000" b="0" i="0" dirty="0">
                <a:solidFill>
                  <a:srgbClr val="0F1C3A"/>
                </a:solidFill>
                <a:effectLst/>
                <a:latin typeface="Austin Text Web"/>
              </a:rPr>
              <a:t>在巴黎和东京的“</a:t>
            </a:r>
            <a:r>
              <a:rPr lang="en-US" altLang="zh-CN" sz="1000" b="0" i="0" dirty="0">
                <a:solidFill>
                  <a:srgbClr val="0F1C3A"/>
                </a:solidFill>
                <a:effectLst/>
                <a:latin typeface="Austin Text Web"/>
              </a:rPr>
              <a:t>La </a:t>
            </a:r>
            <a:r>
              <a:rPr lang="en-US" altLang="zh-CN" sz="1000" b="0" i="0" dirty="0" err="1">
                <a:solidFill>
                  <a:srgbClr val="0F1C3A"/>
                </a:solidFill>
                <a:effectLst/>
                <a:latin typeface="Austin Text Web"/>
              </a:rPr>
              <a:t>voix</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humaine</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之外，我从未上演过歌剧。我意识到几乎每件作品都有更合适的作品。但我一直很喜欢这种类型。总是试图友善地引诱人们，但我的理想是佳吉列夫的态度：只有在绘画、服装、歌唱、音乐制作和指挥艺术方面拥有伟大、无所畏惧、真正有才华的盟友，才有很大的机会取得舞台效果，这能够积极地震撼观众。</a:t>
            </a:r>
            <a:r>
              <a:rPr lang="en-US" altLang="zh-CN" sz="1000" b="0" i="0" dirty="0">
                <a:solidFill>
                  <a:srgbClr val="0F1C3A"/>
                </a:solidFill>
                <a:effectLst/>
                <a:latin typeface="Austin Text Web"/>
              </a:rPr>
              <a:t>2018 </a:t>
            </a:r>
            <a:r>
              <a:rPr lang="zh-CN" altLang="en-US" sz="1000" b="0" i="0" dirty="0">
                <a:solidFill>
                  <a:srgbClr val="0F1C3A"/>
                </a:solidFill>
                <a:effectLst/>
                <a:latin typeface="Austin Text Web"/>
              </a:rPr>
              <a:t>年的一天，柏林国家歌剧院的导演马蒂亚斯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舒尔茨 </a:t>
            </a:r>
            <a:r>
              <a:rPr lang="en-US" altLang="zh-CN" sz="1000" b="0" i="0" dirty="0">
                <a:solidFill>
                  <a:srgbClr val="0F1C3A"/>
                </a:solidFill>
                <a:effectLst/>
                <a:latin typeface="Austin Text Web"/>
              </a:rPr>
              <a:t>(Matthias Schulz) </a:t>
            </a:r>
            <a:r>
              <a:rPr lang="zh-CN" altLang="en-US" sz="1000" b="0" i="0" dirty="0">
                <a:solidFill>
                  <a:srgbClr val="0F1C3A"/>
                </a:solidFill>
                <a:effectLst/>
                <a:latin typeface="Austin Text Web"/>
              </a:rPr>
              <a:t>为我提供了为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打造这样一个非凡的星座的先决条件。</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施特劳斯和霍夫曼斯塔尔的这部奇妙的作品有一种震动，从我神志清醒的时候起就触动了我的内心深处。即使是一名高中生，每当忧郁和乡愁威胁要吞没我在卡尔克斯堡的耶稣会寄宿学校时，我都会去拜访这位诗人。</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在维也纳 </a:t>
            </a:r>
            <a:r>
              <a:rPr lang="en-US" altLang="zh-CN" sz="1000" b="0" i="0" dirty="0" err="1">
                <a:solidFill>
                  <a:srgbClr val="0F1C3A"/>
                </a:solidFill>
                <a:effectLst/>
                <a:latin typeface="Austin Text Web"/>
              </a:rPr>
              <a:t>Ketzergasse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的前 </a:t>
            </a:r>
            <a:r>
              <a:rPr lang="en-US" altLang="zh-CN" sz="1000" b="0" i="0" dirty="0" err="1">
                <a:solidFill>
                  <a:srgbClr val="0F1C3A"/>
                </a:solidFill>
                <a:effectLst/>
                <a:latin typeface="Austin Text Web"/>
              </a:rPr>
              <a:t>Schlössl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住所就在学院附近，这破坏了所有的欢乐。“救救我吧，神圣的雨果！”我向他祈祷，就像我祈求其他自选的守护神，如毕加索、巴斯特基顿和舒伯特一样。后来，几十年来我参观了不同的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作品，</a:t>
            </a:r>
          </a:p>
        </p:txBody>
      </p:sp>
    </p:spTree>
    <p:extLst>
      <p:ext uri="{BB962C8B-B14F-4D97-AF65-F5344CB8AC3E}">
        <p14:creationId xmlns:p14="http://schemas.microsoft.com/office/powerpoint/2010/main" val="56649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ED7C943-839F-AEDA-F4B2-8267986C6A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921"/>
          <a:stretch/>
        </p:blipFill>
        <p:spPr bwMode="auto">
          <a:xfrm>
            <a:off x="20" y="10"/>
            <a:ext cx="4969692"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6B2FDC10-CE50-460D-80B4-A301A5B1FDDB}"/>
              </a:ext>
            </a:extLst>
          </p:cNvPr>
          <p:cNvSpPr txBox="1"/>
          <p:nvPr/>
        </p:nvSpPr>
        <p:spPr>
          <a:xfrm>
            <a:off x="5362120" y="696086"/>
            <a:ext cx="3932508" cy="384366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我们不想支持 </a:t>
            </a:r>
            <a:r>
              <a:rPr lang="en-US" altLang="zh-CN" sz="1000" b="0" i="0" dirty="0" err="1">
                <a:effectLst/>
              </a:rPr>
              <a:t>Marschallin</a:t>
            </a:r>
            <a:r>
              <a:rPr lang="en-US" altLang="zh-CN" sz="1000" b="0" i="0" dirty="0">
                <a:effectLst/>
              </a:rPr>
              <a:t> </a:t>
            </a:r>
            <a:r>
              <a:rPr lang="zh-CN" altLang="en-US" sz="1000" b="0" i="0" dirty="0">
                <a:effectLst/>
              </a:rPr>
              <a:t>作为 </a:t>
            </a:r>
            <a:r>
              <a:rPr lang="en-US" altLang="zh-CN" sz="1000" b="0" i="0" dirty="0">
                <a:effectLst/>
              </a:rPr>
              <a:t>»Rosenkavalier« </a:t>
            </a:r>
            <a:r>
              <a:rPr lang="zh-CN" altLang="en-US" sz="1000" b="0" i="0" dirty="0">
                <a:effectLst/>
              </a:rPr>
              <a:t>故事中的最终失败者的通常命运。她是一个聪明、迷人的美丽、经验丰富的人，当然在色情事情上很狡猾，在社交和经济上被宠坏了几乎无限的可能性，相当 </a:t>
            </a:r>
            <a:r>
              <a:rPr lang="en-US" altLang="zh-CN" sz="1000" b="0" i="0" dirty="0">
                <a:effectLst/>
              </a:rPr>
              <a:t>- </a:t>
            </a:r>
            <a:r>
              <a:rPr lang="zh-CN" altLang="en-US" sz="1000" b="0" i="0" dirty="0">
                <a:effectLst/>
              </a:rPr>
              <a:t>归根结底 </a:t>
            </a:r>
            <a:r>
              <a:rPr lang="en-US" altLang="zh-CN" sz="1000" b="0" i="0" dirty="0">
                <a:effectLst/>
              </a:rPr>
              <a:t>- </a:t>
            </a:r>
            <a:r>
              <a:rPr lang="zh-CN" altLang="en-US" sz="1000" b="0" i="0" dirty="0">
                <a:effectLst/>
              </a:rPr>
              <a:t>也是危险的维也纳眼镜王蛇。风度翩翩的</a:t>
            </a:r>
            <a:r>
              <a:rPr lang="en-US" altLang="zh-CN" sz="1000" b="0" i="0" dirty="0">
                <a:effectLst/>
              </a:rPr>
              <a:t>15</a:t>
            </a:r>
            <a:r>
              <a:rPr lang="zh-CN" altLang="en-US" sz="1000" b="0" i="0" dirty="0">
                <a:effectLst/>
              </a:rPr>
              <a:t>岁女修道院学生苏菲，出身暴发户，被贵族嘲笑，长此以往肯定跟​​不上。奥克塔维安，古怪的，经常抱怨的 </a:t>
            </a:r>
            <a:r>
              <a:rPr lang="en-US" altLang="zh-CN" sz="1000" b="0" i="0" dirty="0">
                <a:effectLst/>
              </a:rPr>
              <a:t>17 </a:t>
            </a:r>
            <a:r>
              <a:rPr lang="zh-CN" altLang="en-US" sz="1000" b="0" i="0" dirty="0">
                <a:effectLst/>
              </a:rPr>
              <a:t>岁伯爵，用闪电般的目光看着她</a:t>
            </a:r>
            <a:r>
              <a:rPr lang="en-US" altLang="zh-CN" sz="1000" b="0" i="0" dirty="0">
                <a:effectLst/>
              </a:rPr>
              <a:t>——</a:t>
            </a:r>
            <a:r>
              <a:rPr lang="zh-CN" altLang="en-US" sz="1000" b="0" i="0" dirty="0">
                <a:effectLst/>
              </a:rPr>
              <a:t>正如他们所说的那样，但在第三幕中，被正式传唤的元帅敦促她去找索菲。玛丽</a:t>
            </a:r>
            <a:r>
              <a:rPr lang="en-US" altLang="zh-CN" sz="1000" b="0" i="0" dirty="0">
                <a:effectLst/>
              </a:rPr>
              <a:t>·</a:t>
            </a:r>
            <a:r>
              <a:rPr lang="zh-CN" altLang="en-US" sz="1000" b="0" i="0" dirty="0">
                <a:effectLst/>
              </a:rPr>
              <a:t>特蕾丝 </a:t>
            </a:r>
            <a:r>
              <a:rPr lang="en-US" altLang="zh-CN" sz="1000" b="0" i="0" dirty="0">
                <a:effectLst/>
              </a:rPr>
              <a:t>(Marie </a:t>
            </a:r>
            <a:r>
              <a:rPr lang="en-US" altLang="zh-CN" sz="1000" b="0" i="0" dirty="0" err="1">
                <a:effectLst/>
              </a:rPr>
              <a:t>Theres</a:t>
            </a:r>
            <a:r>
              <a:rPr lang="en-US" altLang="zh-CN" sz="1000" b="0" i="0" dirty="0">
                <a:effectLst/>
              </a:rPr>
              <a:t>) </a:t>
            </a:r>
            <a:r>
              <a:rPr lang="zh-CN" altLang="en-US" sz="1000" b="0" i="0" dirty="0">
                <a:effectLst/>
              </a:rPr>
              <a:t>在她精彩的时间独白中，以细致入微、富有远见和令人印象深刻的方式分析了第一幕中整个迫在眉睫的话题。她知道，经过他的苦与甜，昆昆只要她愿意，就会回到她身边。霍夫曼斯塔尔也认为这种发展是现实的，无论是在他对该剧的评论中，还是在他的诗歌和私人笔记</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1" i="0" dirty="0">
                <a:effectLst/>
              </a:rPr>
              <a:t>而她的对手，黄牛？</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黄牛是痞子、原始女人、卡萨诺瓦、福斯塔夫和女窃窃私语者的混合体。在一种狂热的启示中，他从第一幕开始大部分都被大大简化了处女的故事揭示了他观察和对待各个年龄和背景的女孩和女人的数千个视角。对我来说，这段话</a:t>
            </a:r>
            <a:r>
              <a:rPr lang="en-US" altLang="zh-CN" sz="1000" b="0" i="0" dirty="0">
                <a:effectLst/>
              </a:rPr>
              <a:t>——</a:t>
            </a:r>
            <a:r>
              <a:rPr lang="zh-CN" altLang="en-US" sz="1000" b="0" i="0" dirty="0">
                <a:effectLst/>
              </a:rPr>
              <a:t>就像整个剧本一样</a:t>
            </a:r>
            <a:r>
              <a:rPr lang="en-US" altLang="zh-CN" sz="1000" b="0" i="0" dirty="0">
                <a:effectLst/>
              </a:rPr>
              <a:t>——</a:t>
            </a:r>
            <a:r>
              <a:rPr lang="zh-CN" altLang="en-US" sz="1000" b="0" i="0" dirty="0">
                <a:effectLst/>
              </a:rPr>
              <a:t>是闪闪发光的世界文学。</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1" i="0" dirty="0">
                <a:effectLst/>
              </a:rPr>
              <a:t>你截然不同的艺术作品的原则是什么？您的 </a:t>
            </a:r>
            <a:r>
              <a:rPr lang="en-US" altLang="zh-CN" sz="1000" b="1" i="0" dirty="0">
                <a:effectLst/>
              </a:rPr>
              <a:t>»Rosenkavalier« </a:t>
            </a:r>
            <a:r>
              <a:rPr lang="zh-CN" altLang="en-US" sz="1000" b="1" i="0" dirty="0">
                <a:effectLst/>
              </a:rPr>
              <a:t>生产基于什么原则？</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在我所有不同的项目中，我都会检查是否因为想要实现某些特定目标，我有权向自己和他人要求我们生命中除了健康之外最宝贵的东西：时间。我是否对观众的时间、表演者的时间、我自己的时间以及我进一步教育所急需的时间</a:t>
            </a:r>
            <a:r>
              <a:rPr lang="en-US" altLang="zh-CN" sz="1000" b="0" i="0" dirty="0">
                <a:effectLst/>
              </a:rPr>
              <a:t>——</a:t>
            </a:r>
            <a:r>
              <a:rPr lang="zh-CN" altLang="en-US" sz="1000" b="0" i="0" dirty="0">
                <a:effectLst/>
              </a:rPr>
              <a:t>据我所知，抹去地图上的白点</a:t>
            </a:r>
            <a:r>
              <a:rPr lang="en-US" altLang="zh-CN" sz="1000" b="0" i="0" dirty="0">
                <a:effectLst/>
              </a:rPr>
              <a:t>——</a:t>
            </a:r>
            <a:r>
              <a:rPr lang="zh-CN" altLang="en-US" sz="1000" b="0" i="0" dirty="0">
                <a:effectLst/>
              </a:rPr>
              <a:t>是否充满爱心和温柔？恐怕许多有创造力的人将不得不在最后的审判中为自己辩护，因为他们偶尔会允许自己和剧院和歌剧院里的其他人浪费时间。无论如何，对于我们的情况，我希望绘画地板和乐池的天才和精神的祝福和有益的同情。</a:t>
            </a:r>
            <a:br>
              <a:rPr lang="zh-CN" altLang="en-US" sz="1000" b="0" i="0" dirty="0">
                <a:effectLst/>
              </a:rPr>
            </a:br>
            <a:r>
              <a:rPr lang="zh-CN" altLang="en-US" sz="1000" b="0" i="0" dirty="0">
                <a:effectLst/>
              </a:rPr>
              <a:t>当然，我觉得有义务尽可能准确地尊重施特劳斯和霍夫曼斯塔尔的意图并为他们服务。这与害羞、缺乏想法或保守主义无关，而完全是因为相信他们独特的能力，这种能力已经被证明了一百万次。与我所有的盟友一起，我想确保性感、美丽和准确，以便为优秀的器乐和人声创造尽可能好的整体框架，所有品质都可以在其中自信地展现。然而，这并不是一个胆怯的主张。贝克特说，‘再试一次。再次失败。失败更好。</a:t>
            </a:r>
            <a:r>
              <a:rPr lang="en-US" altLang="zh-CN" sz="1000" b="0" i="0" dirty="0">
                <a:effectLst/>
              </a:rPr>
              <a:t>« </a:t>
            </a:r>
            <a:r>
              <a:rPr lang="zh-CN" altLang="en-US" sz="1000" b="0" i="0" dirty="0">
                <a:effectLst/>
              </a:rPr>
              <a:t>因此，您必须知道，高水平或至少高水平的失败绝对是一种真正的祝福。</a:t>
            </a:r>
          </a:p>
          <a:p>
            <a:pPr indent="-228600" defTabSz="914400">
              <a:lnSpc>
                <a:spcPct val="90000"/>
              </a:lnSpc>
              <a:spcAft>
                <a:spcPts val="600"/>
              </a:spcAft>
              <a:buFont typeface="Arial" panose="020B0604020202020204" pitchFamily="34" charset="0"/>
              <a:buChar char="•"/>
            </a:pPr>
            <a:endParaRPr lang="en-US" altLang="zh-CN" sz="1000" b="0" i="0" dirty="0">
              <a:effectLst/>
            </a:endParaRPr>
          </a:p>
        </p:txBody>
      </p:sp>
    </p:spTree>
    <p:extLst>
      <p:ext uri="{BB962C8B-B14F-4D97-AF65-F5344CB8AC3E}">
        <p14:creationId xmlns:p14="http://schemas.microsoft.com/office/powerpoint/2010/main" val="3533748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Grafik 9" descr="Ein Bild, das Text enthält.&#10;&#10;Automatisch generierte Beschreibung">
            <a:extLst>
              <a:ext uri="{FF2B5EF4-FFF2-40B4-BE49-F238E27FC236}">
                <a16:creationId xmlns:a16="http://schemas.microsoft.com/office/drawing/2014/main" id="{60B1411E-91AD-A2EF-91BC-6A3865F14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425" y="-275158"/>
            <a:ext cx="5007428"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5595519E-E817-B418-68FB-5DC847FAFA38}"/>
              </a:ext>
            </a:extLst>
          </p:cNvPr>
          <p:cNvPicPr>
            <a:picLocks noChangeAspect="1"/>
          </p:cNvPicPr>
          <p:nvPr/>
        </p:nvPicPr>
        <p:blipFill rotWithShape="1">
          <a:blip r:embed="rId3">
            <a:extLst>
              <a:ext uri="{28A0092B-C50C-407E-A947-70E740481C1C}">
                <a14:useLocalDpi xmlns:a14="http://schemas.microsoft.com/office/drawing/2010/main" val="0"/>
              </a:ext>
            </a:extLst>
          </a:blip>
          <a:srcRect l="1069" r="-11" b="-11"/>
          <a:stretch/>
        </p:blipFill>
        <p:spPr>
          <a:xfrm>
            <a:off x="20" y="1283"/>
            <a:ext cx="5506258" cy="381132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A3E7565D-777F-1599-F8A3-0D4CA3598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7874"/>
            <a:ext cx="5505039" cy="3012853"/>
          </a:xfrm>
          <a:prstGeom prst="rect">
            <a:avLst/>
          </a:prstGeom>
        </p:spPr>
      </p:pic>
      <p:pic>
        <p:nvPicPr>
          <p:cNvPr id="13" name="Grafik 12" descr="Ein Bild, das Text, Person, drinnen enthält.&#10;&#10;Automatisch generierte Beschreibung">
            <a:extLst>
              <a:ext uri="{FF2B5EF4-FFF2-40B4-BE49-F238E27FC236}">
                <a16:creationId xmlns:a16="http://schemas.microsoft.com/office/drawing/2014/main" id="{BD469CD5-5A3C-04FF-3ACB-27C831F97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278" y="3807874"/>
            <a:ext cx="4399722" cy="3012853"/>
          </a:xfrm>
          <a:prstGeom prst="rect">
            <a:avLst/>
          </a:prstGeom>
        </p:spPr>
      </p:pic>
    </p:spTree>
    <p:extLst>
      <p:ext uri="{BB962C8B-B14F-4D97-AF65-F5344CB8AC3E}">
        <p14:creationId xmlns:p14="http://schemas.microsoft.com/office/powerpoint/2010/main" val="3248321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Grafik 9" descr="Ein Bild, das lila, Hut, dunkel enthält.&#10;&#10;Automatisch generierte Beschreibung">
            <a:extLst>
              <a:ext uri="{FF2B5EF4-FFF2-40B4-BE49-F238E27FC236}">
                <a16:creationId xmlns:a16="http://schemas.microsoft.com/office/drawing/2014/main" id="{A64C7545-902C-B18A-0C69-1033C5564582}"/>
              </a:ext>
            </a:extLst>
          </p:cNvPr>
          <p:cNvPicPr>
            <a:picLocks noChangeAspect="1"/>
          </p:cNvPicPr>
          <p:nvPr/>
        </p:nvPicPr>
        <p:blipFill rotWithShape="1">
          <a:blip r:embed="rId2">
            <a:extLst>
              <a:ext uri="{28A0092B-C50C-407E-A947-70E740481C1C}">
                <a14:useLocalDpi xmlns:a14="http://schemas.microsoft.com/office/drawing/2010/main" val="0"/>
              </a:ext>
            </a:extLst>
          </a:blip>
          <a:srcRect l="22108" r="3679" b="2"/>
          <a:stretch/>
        </p:blipFill>
        <p:spPr>
          <a:xfrm>
            <a:off x="159843" y="170453"/>
            <a:ext cx="3083344" cy="6517096"/>
          </a:xfrm>
          <a:prstGeom prst="rect">
            <a:avLst/>
          </a:prstGeom>
        </p:spPr>
      </p:pic>
      <p:pic>
        <p:nvPicPr>
          <p:cNvPr id="12" name="Grafik 11">
            <a:extLst>
              <a:ext uri="{FF2B5EF4-FFF2-40B4-BE49-F238E27FC236}">
                <a16:creationId xmlns:a16="http://schemas.microsoft.com/office/drawing/2014/main" id="{1D421A78-89B8-4143-8038-F1E6DBD46E0C}"/>
              </a:ext>
            </a:extLst>
          </p:cNvPr>
          <p:cNvPicPr>
            <a:picLocks noChangeAspect="1"/>
          </p:cNvPicPr>
          <p:nvPr/>
        </p:nvPicPr>
        <p:blipFill rotWithShape="1">
          <a:blip r:embed="rId3">
            <a:extLst>
              <a:ext uri="{28A0092B-C50C-407E-A947-70E740481C1C}">
                <a14:useLocalDpi xmlns:a14="http://schemas.microsoft.com/office/drawing/2010/main" val="0"/>
              </a:ext>
            </a:extLst>
          </a:blip>
          <a:srcRect l="23842" r="16452" b="3"/>
          <a:stretch/>
        </p:blipFill>
        <p:spPr>
          <a:xfrm>
            <a:off x="3399614" y="165371"/>
            <a:ext cx="3109203" cy="3176540"/>
          </a:xfrm>
          <a:prstGeom prst="rect">
            <a:avLst/>
          </a:prstGeom>
        </p:spPr>
      </p:pic>
      <p:pic>
        <p:nvPicPr>
          <p:cNvPr id="5" name="Grafik 4" descr="Ein Bild, das Vorhang, drinnen enthält.&#10;&#10;Automatisch generierte Beschreibung">
            <a:extLst>
              <a:ext uri="{FF2B5EF4-FFF2-40B4-BE49-F238E27FC236}">
                <a16:creationId xmlns:a16="http://schemas.microsoft.com/office/drawing/2014/main" id="{1BD7E43C-0D56-D54B-FE65-E2B7947C8235}"/>
              </a:ext>
            </a:extLst>
          </p:cNvPr>
          <p:cNvPicPr>
            <a:picLocks noChangeAspect="1"/>
          </p:cNvPicPr>
          <p:nvPr/>
        </p:nvPicPr>
        <p:blipFill rotWithShape="1">
          <a:blip r:embed="rId4">
            <a:extLst>
              <a:ext uri="{28A0092B-C50C-407E-A947-70E740481C1C}">
                <a14:useLocalDpi xmlns:a14="http://schemas.microsoft.com/office/drawing/2010/main" val="0"/>
              </a:ext>
            </a:extLst>
          </a:blip>
          <a:srcRect l="18054" r="15012"/>
          <a:stretch/>
        </p:blipFill>
        <p:spPr>
          <a:xfrm>
            <a:off x="6657618" y="159910"/>
            <a:ext cx="3109203" cy="3181966"/>
          </a:xfrm>
          <a:prstGeom prst="rect">
            <a:avLst/>
          </a:prstGeom>
        </p:spPr>
      </p:pic>
      <p:pic>
        <p:nvPicPr>
          <p:cNvPr id="14" name="Grafik 13" descr="Ein Bild, das draußen enthält.&#10;&#10;Automatisch generierte Beschreibung">
            <a:extLst>
              <a:ext uri="{FF2B5EF4-FFF2-40B4-BE49-F238E27FC236}">
                <a16:creationId xmlns:a16="http://schemas.microsoft.com/office/drawing/2014/main" id="{AAC5830E-5BF8-C515-CFA2-38B429C690F5}"/>
              </a:ext>
            </a:extLst>
          </p:cNvPr>
          <p:cNvPicPr>
            <a:picLocks noChangeAspect="1"/>
          </p:cNvPicPr>
          <p:nvPr/>
        </p:nvPicPr>
        <p:blipFill rotWithShape="1">
          <a:blip r:embed="rId5">
            <a:extLst>
              <a:ext uri="{28A0092B-C50C-407E-A947-70E740481C1C}">
                <a14:useLocalDpi xmlns:a14="http://schemas.microsoft.com/office/drawing/2010/main" val="0"/>
              </a:ext>
            </a:extLst>
          </a:blip>
          <a:srcRect l="18621" r="16755" b="2"/>
          <a:stretch/>
        </p:blipFill>
        <p:spPr>
          <a:xfrm>
            <a:off x="3399614" y="3512234"/>
            <a:ext cx="3109203" cy="3175314"/>
          </a:xfrm>
          <a:prstGeom prst="rect">
            <a:avLst/>
          </a:prstGeom>
        </p:spPr>
      </p:pic>
      <p:pic>
        <p:nvPicPr>
          <p:cNvPr id="7" name="Grafik 6" descr="Ein Bild, das Spieler enthält.&#10;&#10;Automatisch generierte Beschreibung">
            <a:extLst>
              <a:ext uri="{FF2B5EF4-FFF2-40B4-BE49-F238E27FC236}">
                <a16:creationId xmlns:a16="http://schemas.microsoft.com/office/drawing/2014/main" id="{0E0F58A2-7144-8E66-7BFD-AE7DBE6B71C0}"/>
              </a:ext>
            </a:extLst>
          </p:cNvPr>
          <p:cNvPicPr>
            <a:picLocks noChangeAspect="1"/>
          </p:cNvPicPr>
          <p:nvPr/>
        </p:nvPicPr>
        <p:blipFill rotWithShape="1">
          <a:blip r:embed="rId6">
            <a:extLst>
              <a:ext uri="{28A0092B-C50C-407E-A947-70E740481C1C}">
                <a14:useLocalDpi xmlns:a14="http://schemas.microsoft.com/office/drawing/2010/main" val="0"/>
              </a:ext>
            </a:extLst>
          </a:blip>
          <a:srcRect l="20525" r="16198" b="-1"/>
          <a:stretch/>
        </p:blipFill>
        <p:spPr>
          <a:xfrm>
            <a:off x="6657618" y="3505966"/>
            <a:ext cx="3109203" cy="3181582"/>
          </a:xfrm>
          <a:prstGeom prst="rect">
            <a:avLst/>
          </a:prstGeom>
        </p:spPr>
      </p:pic>
    </p:spTree>
    <p:extLst>
      <p:ext uri="{BB962C8B-B14F-4D97-AF65-F5344CB8AC3E}">
        <p14:creationId xmlns:p14="http://schemas.microsoft.com/office/powerpoint/2010/main" val="2395718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4CD203B6-9D34-4C55-9CF4-916D79714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Tänzer, angezogen enthält.&#10;&#10;Automatisch generierte Beschreibung">
            <a:extLst>
              <a:ext uri="{FF2B5EF4-FFF2-40B4-BE49-F238E27FC236}">
                <a16:creationId xmlns:a16="http://schemas.microsoft.com/office/drawing/2014/main" id="{ADE55EB8-ADB9-6068-4505-F83C323AE810}"/>
              </a:ext>
            </a:extLst>
          </p:cNvPr>
          <p:cNvPicPr>
            <a:picLocks noChangeAspect="1"/>
          </p:cNvPicPr>
          <p:nvPr/>
        </p:nvPicPr>
        <p:blipFill rotWithShape="1">
          <a:blip r:embed="rId2">
            <a:extLst>
              <a:ext uri="{28A0092B-C50C-407E-A947-70E740481C1C}">
                <a14:useLocalDpi xmlns:a14="http://schemas.microsoft.com/office/drawing/2010/main" val="0"/>
              </a:ext>
            </a:extLst>
          </a:blip>
          <a:srcRect l="7595" r="2" b="2"/>
          <a:stretch/>
        </p:blipFill>
        <p:spPr>
          <a:xfrm>
            <a:off x="1865" y="10"/>
            <a:ext cx="6009141" cy="4470857"/>
          </a:xfrm>
          <a:prstGeom prst="rect">
            <a:avLst/>
          </a:prstGeom>
        </p:spPr>
      </p:pic>
      <p:pic>
        <p:nvPicPr>
          <p:cNvPr id="5" name="Grafik 4" descr="Ein Bild, das Boden enthält.&#10;&#10;Automatisch generierte Beschreibung">
            <a:extLst>
              <a:ext uri="{FF2B5EF4-FFF2-40B4-BE49-F238E27FC236}">
                <a16:creationId xmlns:a16="http://schemas.microsoft.com/office/drawing/2014/main" id="{E4B4B09C-EF37-FFA3-DB0D-5E575297CFEB}"/>
              </a:ext>
            </a:extLst>
          </p:cNvPr>
          <p:cNvPicPr>
            <a:picLocks noChangeAspect="1"/>
          </p:cNvPicPr>
          <p:nvPr/>
        </p:nvPicPr>
        <p:blipFill rotWithShape="1">
          <a:blip r:embed="rId3">
            <a:extLst>
              <a:ext uri="{28A0092B-C50C-407E-A947-70E740481C1C}">
                <a14:useLocalDpi xmlns:a14="http://schemas.microsoft.com/office/drawing/2010/main" val="0"/>
              </a:ext>
            </a:extLst>
          </a:blip>
          <a:srcRect t="13970" r="4" b="4"/>
          <a:stretch/>
        </p:blipFill>
        <p:spPr>
          <a:xfrm>
            <a:off x="6093124" y="-2"/>
            <a:ext cx="3809855" cy="2228757"/>
          </a:xfrm>
          <a:prstGeom prst="rect">
            <a:avLst/>
          </a:prstGeom>
        </p:spPr>
      </p:pic>
      <p:pic>
        <p:nvPicPr>
          <p:cNvPr id="7" name="Grafik 6">
            <a:extLst>
              <a:ext uri="{FF2B5EF4-FFF2-40B4-BE49-F238E27FC236}">
                <a16:creationId xmlns:a16="http://schemas.microsoft.com/office/drawing/2014/main" id="{A0478B13-9737-5A34-4C63-9B65F39C4364}"/>
              </a:ext>
            </a:extLst>
          </p:cNvPr>
          <p:cNvPicPr>
            <a:picLocks noChangeAspect="1"/>
          </p:cNvPicPr>
          <p:nvPr/>
        </p:nvPicPr>
        <p:blipFill rotWithShape="1">
          <a:blip r:embed="rId4">
            <a:extLst>
              <a:ext uri="{28A0092B-C50C-407E-A947-70E740481C1C}">
                <a14:useLocalDpi xmlns:a14="http://schemas.microsoft.com/office/drawing/2010/main" val="0"/>
              </a:ext>
            </a:extLst>
          </a:blip>
          <a:srcRect t="16626" r="-2" b="-2"/>
          <a:stretch/>
        </p:blipFill>
        <p:spPr>
          <a:xfrm>
            <a:off x="6093212" y="2324139"/>
            <a:ext cx="3804882" cy="2133380"/>
          </a:xfrm>
          <a:prstGeom prst="rect">
            <a:avLst/>
          </a:prstGeom>
        </p:spPr>
      </p:pic>
      <p:pic>
        <p:nvPicPr>
          <p:cNvPr id="9" name="Grafik 8" descr="Ein Bild, das Boden, Person, Sport, Tänzer enthält.&#10;&#10;Automatisch generierte Beschreibung">
            <a:extLst>
              <a:ext uri="{FF2B5EF4-FFF2-40B4-BE49-F238E27FC236}">
                <a16:creationId xmlns:a16="http://schemas.microsoft.com/office/drawing/2014/main" id="{4CFB4E2C-8D0A-9BBF-D5B3-FA88F3FB72A7}"/>
              </a:ext>
            </a:extLst>
          </p:cNvPr>
          <p:cNvPicPr>
            <a:picLocks noChangeAspect="1"/>
          </p:cNvPicPr>
          <p:nvPr/>
        </p:nvPicPr>
        <p:blipFill rotWithShape="1">
          <a:blip r:embed="rId5">
            <a:extLst>
              <a:ext uri="{28A0092B-C50C-407E-A947-70E740481C1C}">
                <a14:useLocalDpi xmlns:a14="http://schemas.microsoft.com/office/drawing/2010/main" val="0"/>
              </a:ext>
            </a:extLst>
          </a:blip>
          <a:srcRect t="6941" r="5" b="5"/>
          <a:stretch/>
        </p:blipFill>
        <p:spPr>
          <a:xfrm>
            <a:off x="-3020" y="4566250"/>
            <a:ext cx="3759823" cy="2291750"/>
          </a:xfrm>
          <a:prstGeom prst="rect">
            <a:avLst/>
          </a:prstGeom>
        </p:spPr>
      </p:pic>
      <p:pic>
        <p:nvPicPr>
          <p:cNvPr id="11" name="Grafik 10">
            <a:extLst>
              <a:ext uri="{FF2B5EF4-FFF2-40B4-BE49-F238E27FC236}">
                <a16:creationId xmlns:a16="http://schemas.microsoft.com/office/drawing/2014/main" id="{2EF059A9-20F0-493A-7517-F5EAE97A1554}"/>
              </a:ext>
            </a:extLst>
          </p:cNvPr>
          <p:cNvPicPr>
            <a:picLocks noChangeAspect="1"/>
          </p:cNvPicPr>
          <p:nvPr/>
        </p:nvPicPr>
        <p:blipFill rotWithShape="1">
          <a:blip r:embed="rId6">
            <a:extLst>
              <a:ext uri="{28A0092B-C50C-407E-A947-70E740481C1C}">
                <a14:useLocalDpi xmlns:a14="http://schemas.microsoft.com/office/drawing/2010/main" val="0"/>
              </a:ext>
            </a:extLst>
          </a:blip>
          <a:srcRect t="40241" r="1" b="2705"/>
          <a:stretch/>
        </p:blipFill>
        <p:spPr>
          <a:xfrm>
            <a:off x="3830060" y="4566250"/>
            <a:ext cx="6063152" cy="2291750"/>
          </a:xfrm>
          <a:prstGeom prst="rect">
            <a:avLst/>
          </a:prstGeom>
        </p:spPr>
      </p:pic>
    </p:spTree>
    <p:extLst>
      <p:ext uri="{BB962C8B-B14F-4D97-AF65-F5344CB8AC3E}">
        <p14:creationId xmlns:p14="http://schemas.microsoft.com/office/powerpoint/2010/main" val="4161438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Sport, Tänzer, angezogen enthält.&#10;&#10;Automatisch generierte Beschreibung">
            <a:extLst>
              <a:ext uri="{FF2B5EF4-FFF2-40B4-BE49-F238E27FC236}">
                <a16:creationId xmlns:a16="http://schemas.microsoft.com/office/drawing/2014/main" id="{BDEF7FDF-2434-ED21-DB94-86F89B1F8C0B}"/>
              </a:ext>
            </a:extLst>
          </p:cNvPr>
          <p:cNvPicPr>
            <a:picLocks noChangeAspect="1"/>
          </p:cNvPicPr>
          <p:nvPr/>
        </p:nvPicPr>
        <p:blipFill rotWithShape="1">
          <a:blip r:embed="rId2">
            <a:extLst>
              <a:ext uri="{28A0092B-C50C-407E-A947-70E740481C1C}">
                <a14:useLocalDpi xmlns:a14="http://schemas.microsoft.com/office/drawing/2010/main" val="0"/>
              </a:ext>
            </a:extLst>
          </a:blip>
          <a:srcRect l="3603"/>
          <a:stretch/>
        </p:blipFill>
        <p:spPr>
          <a:xfrm>
            <a:off x="1864" y="10"/>
            <a:ext cx="6088421" cy="4515944"/>
          </a:xfrm>
          <a:prstGeom prst="rect">
            <a:avLst/>
          </a:prstGeom>
        </p:spPr>
      </p:pic>
      <p:pic>
        <p:nvPicPr>
          <p:cNvPr id="5" name="Grafik 4">
            <a:extLst>
              <a:ext uri="{FF2B5EF4-FFF2-40B4-BE49-F238E27FC236}">
                <a16:creationId xmlns:a16="http://schemas.microsoft.com/office/drawing/2014/main" id="{208687DB-A2C5-C269-0719-6D15E1A2EAE2}"/>
              </a:ext>
            </a:extLst>
          </p:cNvPr>
          <p:cNvPicPr>
            <a:picLocks noChangeAspect="1"/>
          </p:cNvPicPr>
          <p:nvPr/>
        </p:nvPicPr>
        <p:blipFill rotWithShape="1">
          <a:blip r:embed="rId3">
            <a:extLst>
              <a:ext uri="{28A0092B-C50C-407E-A947-70E740481C1C}">
                <a14:useLocalDpi xmlns:a14="http://schemas.microsoft.com/office/drawing/2010/main" val="0"/>
              </a:ext>
            </a:extLst>
          </a:blip>
          <a:srcRect t="2801" r="-2" b="-2"/>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C0AAE4B9-49C7-BC36-BEB3-D517231A7953}"/>
              </a:ext>
            </a:extLst>
          </p:cNvPr>
          <p:cNvPicPr>
            <a:picLocks noChangeAspect="1"/>
          </p:cNvPicPr>
          <p:nvPr/>
        </p:nvPicPr>
        <p:blipFill rotWithShape="1">
          <a:blip r:embed="rId4">
            <a:extLst>
              <a:ext uri="{28A0092B-C50C-407E-A947-70E740481C1C}">
                <a14:useLocalDpi xmlns:a14="http://schemas.microsoft.com/office/drawing/2010/main" val="0"/>
              </a:ext>
            </a:extLst>
          </a:blip>
          <a:srcRect t="14953"/>
          <a:stretch/>
        </p:blipFill>
        <p:spPr>
          <a:xfrm>
            <a:off x="6159696" y="2274491"/>
            <a:ext cx="3738398" cy="2241463"/>
          </a:xfrm>
          <a:prstGeom prst="rect">
            <a:avLst/>
          </a:prstGeom>
        </p:spPr>
      </p:pic>
      <p:pic>
        <p:nvPicPr>
          <p:cNvPr id="13" name="Grafik 12" descr="Ein Bild, das Person enthält.&#10;&#10;Automatisch generierte Beschreibung">
            <a:extLst>
              <a:ext uri="{FF2B5EF4-FFF2-40B4-BE49-F238E27FC236}">
                <a16:creationId xmlns:a16="http://schemas.microsoft.com/office/drawing/2014/main" id="{EB8681FD-18C5-1344-B0D3-CE99E6B4D896}"/>
              </a:ext>
            </a:extLst>
          </p:cNvPr>
          <p:cNvPicPr>
            <a:picLocks noChangeAspect="1"/>
          </p:cNvPicPr>
          <p:nvPr/>
        </p:nvPicPr>
        <p:blipFill rotWithShape="1">
          <a:blip r:embed="rId5">
            <a:extLst>
              <a:ext uri="{28A0092B-C50C-407E-A947-70E740481C1C}">
                <a14:useLocalDpi xmlns:a14="http://schemas.microsoft.com/office/drawing/2010/main" val="0"/>
              </a:ext>
            </a:extLst>
          </a:blip>
          <a:srcRect r="2978" b="4"/>
          <a:stretch/>
        </p:blipFill>
        <p:spPr>
          <a:xfrm>
            <a:off x="-3020" y="4607392"/>
            <a:ext cx="3011946" cy="2250608"/>
          </a:xfrm>
          <a:prstGeom prst="rect">
            <a:avLst/>
          </a:prstGeom>
        </p:spPr>
      </p:pic>
      <p:pic>
        <p:nvPicPr>
          <p:cNvPr id="7" name="Grafik 6" descr="Ein Bild, das Esstisch enthält.&#10;&#10;Automatisch generierte Beschreibung">
            <a:extLst>
              <a:ext uri="{FF2B5EF4-FFF2-40B4-BE49-F238E27FC236}">
                <a16:creationId xmlns:a16="http://schemas.microsoft.com/office/drawing/2014/main" id="{C58B0B22-4255-097A-7882-3A17DDD529CA}"/>
              </a:ext>
            </a:extLst>
          </p:cNvPr>
          <p:cNvPicPr>
            <a:picLocks noChangeAspect="1"/>
          </p:cNvPicPr>
          <p:nvPr/>
        </p:nvPicPr>
        <p:blipFill rotWithShape="1">
          <a:blip r:embed="rId6">
            <a:extLst>
              <a:ext uri="{28A0092B-C50C-407E-A947-70E740481C1C}">
                <a14:useLocalDpi xmlns:a14="http://schemas.microsoft.com/office/drawing/2010/main" val="0"/>
              </a:ext>
            </a:extLst>
          </a:blip>
          <a:srcRect l="10460" r="9504" b="1"/>
          <a:stretch/>
        </p:blipFill>
        <p:spPr>
          <a:xfrm>
            <a:off x="3083222" y="4607393"/>
            <a:ext cx="3002177" cy="2250608"/>
          </a:xfrm>
          <a:prstGeom prst="rect">
            <a:avLst/>
          </a:prstGeom>
        </p:spPr>
      </p:pic>
      <p:pic>
        <p:nvPicPr>
          <p:cNvPr id="3" name="Grafik 2">
            <a:extLst>
              <a:ext uri="{FF2B5EF4-FFF2-40B4-BE49-F238E27FC236}">
                <a16:creationId xmlns:a16="http://schemas.microsoft.com/office/drawing/2014/main" id="{F8251094-F288-65A8-0684-A203E9D45CEA}"/>
              </a:ext>
            </a:extLst>
          </p:cNvPr>
          <p:cNvPicPr>
            <a:picLocks noChangeAspect="1"/>
          </p:cNvPicPr>
          <p:nvPr/>
        </p:nvPicPr>
        <p:blipFill rotWithShape="1">
          <a:blip r:embed="rId7">
            <a:extLst>
              <a:ext uri="{28A0092B-C50C-407E-A947-70E740481C1C}">
                <a14:useLocalDpi xmlns:a14="http://schemas.microsoft.com/office/drawing/2010/main" val="0"/>
              </a:ext>
            </a:extLst>
          </a:blip>
          <a:srcRect t="9351" r="2" b="2"/>
          <a:stretch/>
        </p:blipFill>
        <p:spPr>
          <a:xfrm>
            <a:off x="6159695" y="4607392"/>
            <a:ext cx="3733517" cy="2250608"/>
          </a:xfrm>
          <a:prstGeom prst="rect">
            <a:avLst/>
          </a:prstGeom>
        </p:spPr>
      </p:pic>
    </p:spTree>
    <p:extLst>
      <p:ext uri="{BB962C8B-B14F-4D97-AF65-F5344CB8AC3E}">
        <p14:creationId xmlns:p14="http://schemas.microsoft.com/office/powerpoint/2010/main" val="2822626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BCF89FC-F1F3-9EF8-1784-96398EF766F0}"/>
              </a:ext>
            </a:extLst>
          </p:cNvPr>
          <p:cNvPicPr>
            <a:picLocks noChangeAspect="1"/>
          </p:cNvPicPr>
          <p:nvPr/>
        </p:nvPicPr>
        <p:blipFill>
          <a:blip r:embed="rId2"/>
          <a:stretch>
            <a:fillRect/>
          </a:stretch>
        </p:blipFill>
        <p:spPr>
          <a:xfrm>
            <a:off x="862992" y="619125"/>
            <a:ext cx="8221610" cy="5648325"/>
          </a:xfrm>
          <a:prstGeom prst="rect">
            <a:avLst/>
          </a:prstGeom>
        </p:spPr>
      </p:pic>
    </p:spTree>
    <p:extLst>
      <p:ext uri="{BB962C8B-B14F-4D97-AF65-F5344CB8AC3E}">
        <p14:creationId xmlns:p14="http://schemas.microsoft.com/office/powerpoint/2010/main" val="1091292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E7B8935-A09D-39E1-D645-5C47EAB43DCB}"/>
              </a:ext>
            </a:extLst>
          </p:cNvPr>
          <p:cNvPicPr>
            <a:picLocks noChangeAspect="1"/>
          </p:cNvPicPr>
          <p:nvPr/>
        </p:nvPicPr>
        <p:blipFill>
          <a:blip r:embed="rId2"/>
          <a:stretch>
            <a:fillRect/>
          </a:stretch>
        </p:blipFill>
        <p:spPr>
          <a:xfrm>
            <a:off x="773894" y="559338"/>
            <a:ext cx="8222400" cy="5739324"/>
          </a:xfrm>
          <a:prstGeom prst="rect">
            <a:avLst/>
          </a:prstGeom>
        </p:spPr>
      </p:pic>
    </p:spTree>
    <p:extLst>
      <p:ext uri="{BB962C8B-B14F-4D97-AF65-F5344CB8AC3E}">
        <p14:creationId xmlns:p14="http://schemas.microsoft.com/office/powerpoint/2010/main" val="2912090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1FA932E3-BC38-34ED-331B-63EF75A155CF}"/>
              </a:ext>
            </a:extLst>
          </p:cNvPr>
          <p:cNvPicPr>
            <a:picLocks noChangeAspect="1"/>
          </p:cNvPicPr>
          <p:nvPr/>
        </p:nvPicPr>
        <p:blipFill>
          <a:blip r:embed="rId3"/>
          <a:stretch>
            <a:fillRect/>
          </a:stretch>
        </p:blipFill>
        <p:spPr>
          <a:xfrm>
            <a:off x="139484" y="3429000"/>
            <a:ext cx="4880159" cy="3017405"/>
          </a:xfrm>
          <a:prstGeom prst="rect">
            <a:avLst/>
          </a:prstGeom>
        </p:spPr>
      </p:pic>
      <p:pic>
        <p:nvPicPr>
          <p:cNvPr id="5" name="Grafik 4">
            <a:extLst>
              <a:ext uri="{FF2B5EF4-FFF2-40B4-BE49-F238E27FC236}">
                <a16:creationId xmlns:a16="http://schemas.microsoft.com/office/drawing/2014/main" id="{FFB711A9-F7B3-7609-D778-9165AB3E2459}"/>
              </a:ext>
            </a:extLst>
          </p:cNvPr>
          <p:cNvPicPr>
            <a:picLocks noChangeAspect="1"/>
          </p:cNvPicPr>
          <p:nvPr/>
        </p:nvPicPr>
        <p:blipFill rotWithShape="1">
          <a:blip r:embed="rId4">
            <a:extLst>
              <a:ext uri="{28A0092B-C50C-407E-A947-70E740481C1C}">
                <a14:useLocalDpi xmlns:a14="http://schemas.microsoft.com/office/drawing/2010/main" val="0"/>
              </a:ext>
            </a:extLst>
          </a:blip>
          <a:srcRect l="50673" t="-1" b="-301"/>
          <a:stretch/>
        </p:blipFill>
        <p:spPr>
          <a:xfrm>
            <a:off x="5141563" y="103312"/>
            <a:ext cx="4624953" cy="6471650"/>
          </a:xfrm>
          <a:prstGeom prst="rect">
            <a:avLst/>
          </a:prstGeom>
        </p:spPr>
      </p:pic>
    </p:spTree>
    <p:extLst>
      <p:ext uri="{BB962C8B-B14F-4D97-AF65-F5344CB8AC3E}">
        <p14:creationId xmlns:p14="http://schemas.microsoft.com/office/powerpoint/2010/main" val="3336253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2862322"/>
          </a:xfrm>
          <a:prstGeom prst="rect">
            <a:avLst/>
          </a:prstGeom>
          <a:noFill/>
        </p:spPr>
        <p:txBody>
          <a:bodyPr wrap="square">
            <a:spAutoFit/>
          </a:bodyPr>
          <a:lstStyle/>
          <a:p>
            <a:pPr algn="l"/>
            <a:r>
              <a:rPr lang="en-US" altLang="zh-CN" sz="1000" b="0" i="0" dirty="0">
                <a:solidFill>
                  <a:srgbClr val="000000"/>
                </a:solidFill>
                <a:effectLst/>
                <a:latin typeface="-apple-system"/>
              </a:rPr>
              <a:t>Peter Eötvös</a:t>
            </a:r>
            <a:r>
              <a:rPr lang="zh-CN" altLang="en-US" sz="1000" b="0" i="0" dirty="0">
                <a:solidFill>
                  <a:srgbClr val="000000"/>
                </a:solidFill>
                <a:effectLst/>
                <a:latin typeface="-apple-system"/>
              </a:rPr>
              <a:t>的歌剧作品</a:t>
            </a:r>
            <a:r>
              <a:rPr lang="en-US" altLang="zh-CN" sz="1000" b="0" i="0" dirty="0">
                <a:solidFill>
                  <a:srgbClr val="000000"/>
                </a:solidFill>
                <a:effectLst/>
                <a:latin typeface="-apple-system"/>
              </a:rPr>
              <a:t>《Sleepless》</a:t>
            </a:r>
            <a:r>
              <a:rPr lang="zh-CN" altLang="en-US" sz="1000" b="0" i="0" dirty="0">
                <a:solidFill>
                  <a:srgbClr val="000000"/>
                </a:solidFill>
                <a:effectLst/>
                <a:latin typeface="-apple-system"/>
              </a:rPr>
              <a:t>（中文译作</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失眠</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）是一部现代歌剧，讲述了一个失眠症患者的故事。</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该歌剧于</a:t>
            </a:r>
            <a:r>
              <a:rPr lang="en-US" altLang="zh-CN" sz="1000" b="0" i="0" dirty="0">
                <a:solidFill>
                  <a:srgbClr val="000000"/>
                </a:solidFill>
                <a:effectLst/>
                <a:latin typeface="-apple-system"/>
              </a:rPr>
              <a:t>2019</a:t>
            </a:r>
            <a:r>
              <a:rPr lang="zh-CN" altLang="en-US" sz="1000" b="0" i="0" dirty="0">
                <a:solidFill>
                  <a:srgbClr val="000000"/>
                </a:solidFill>
                <a:effectLst/>
                <a:latin typeface="-apple-system"/>
              </a:rPr>
              <a:t>年在德国柏林的柏林国家歌剧院首演，由德国指挥家迈克尔</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万霍夫（</a:t>
            </a:r>
            <a:r>
              <a:rPr lang="en-US" altLang="zh-CN" sz="1000" b="0" i="0" dirty="0">
                <a:solidFill>
                  <a:srgbClr val="000000"/>
                </a:solidFill>
                <a:effectLst/>
                <a:latin typeface="-apple-system"/>
              </a:rPr>
              <a:t>Michael </a:t>
            </a:r>
            <a:r>
              <a:rPr lang="en-US" altLang="zh-CN" sz="1000" b="0" i="0" dirty="0" err="1">
                <a:solidFill>
                  <a:srgbClr val="000000"/>
                </a:solidFill>
                <a:effectLst/>
                <a:latin typeface="-apple-system"/>
              </a:rPr>
              <a:t>Wendeberg</a:t>
            </a:r>
            <a:r>
              <a:rPr lang="zh-CN" altLang="en-US" sz="1000" b="0" i="0" dirty="0">
                <a:solidFill>
                  <a:srgbClr val="000000"/>
                </a:solidFill>
                <a:effectLst/>
                <a:latin typeface="-apple-system"/>
              </a:rPr>
              <a:t>）执棒，德国导演托马斯</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艾德斯（</a:t>
            </a:r>
            <a:r>
              <a:rPr lang="en-US" altLang="zh-CN" sz="1000" b="0" i="0" dirty="0">
                <a:solidFill>
                  <a:srgbClr val="000000"/>
                </a:solidFill>
                <a:effectLst/>
                <a:latin typeface="-apple-system"/>
              </a:rPr>
              <a:t>Thomas </a:t>
            </a:r>
            <a:r>
              <a:rPr lang="en-US" altLang="zh-CN" sz="1000" b="0" i="0" dirty="0" err="1">
                <a:solidFill>
                  <a:srgbClr val="000000"/>
                </a:solidFill>
                <a:effectLst/>
                <a:latin typeface="-apple-system"/>
              </a:rPr>
              <a:t>Adès</a:t>
            </a:r>
            <a:r>
              <a:rPr lang="zh-CN" altLang="en-US" sz="1000" b="0" i="0" dirty="0">
                <a:solidFill>
                  <a:srgbClr val="000000"/>
                </a:solidFill>
                <a:effectLst/>
                <a:latin typeface="-apple-system"/>
              </a:rPr>
              <a:t>）执导。该作品的原始剧本由匈牙利作家</a:t>
            </a:r>
            <a:r>
              <a:rPr lang="en-US" altLang="zh-CN" sz="1000" b="0" i="0" dirty="0">
                <a:solidFill>
                  <a:srgbClr val="000000"/>
                </a:solidFill>
                <a:effectLst/>
                <a:latin typeface="-apple-system"/>
              </a:rPr>
              <a:t>Rita </a:t>
            </a:r>
            <a:r>
              <a:rPr lang="en-US" altLang="zh-CN" sz="1000" b="0" i="0" dirty="0" err="1">
                <a:solidFill>
                  <a:srgbClr val="000000"/>
                </a:solidFill>
                <a:effectLst/>
                <a:latin typeface="-apple-system"/>
              </a:rPr>
              <a:t>Góbi</a:t>
            </a:r>
            <a:r>
              <a:rPr lang="zh-CN" altLang="en-US" sz="1000" b="0" i="0" dirty="0">
                <a:solidFill>
                  <a:srgbClr val="000000"/>
                </a:solidFill>
                <a:effectLst/>
                <a:latin typeface="-apple-system"/>
              </a:rPr>
              <a:t>编写，</a:t>
            </a:r>
            <a:r>
              <a:rPr lang="en-US" altLang="zh-CN" sz="1000" b="0" i="0" dirty="0">
                <a:solidFill>
                  <a:srgbClr val="000000"/>
                </a:solidFill>
                <a:effectLst/>
                <a:latin typeface="-apple-system"/>
              </a:rPr>
              <a:t>Peter Eötvös</a:t>
            </a:r>
            <a:r>
              <a:rPr lang="zh-CN" altLang="en-US" sz="1000" b="0" i="0" dirty="0">
                <a:solidFill>
                  <a:srgbClr val="000000"/>
                </a:solidFill>
                <a:effectLst/>
                <a:latin typeface="-apple-system"/>
              </a:rPr>
              <a:t>则负责音乐。</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这部歌剧的主角是一个名为</a:t>
            </a:r>
            <a:r>
              <a:rPr lang="en-US" altLang="zh-CN" sz="1000" b="0" i="0" dirty="0">
                <a:solidFill>
                  <a:srgbClr val="000000"/>
                </a:solidFill>
                <a:effectLst/>
                <a:latin typeface="-apple-system"/>
              </a:rPr>
              <a:t>L</a:t>
            </a:r>
            <a:r>
              <a:rPr lang="zh-CN" altLang="en-US" sz="1000" b="0" i="0" dirty="0">
                <a:solidFill>
                  <a:srgbClr val="000000"/>
                </a:solidFill>
                <a:effectLst/>
                <a:latin typeface="-apple-system"/>
              </a:rPr>
              <a:t>（也称为</a:t>
            </a:r>
            <a:r>
              <a:rPr lang="en-US" altLang="zh-CN" sz="1000" b="0" i="0" dirty="0">
                <a:solidFill>
                  <a:srgbClr val="000000"/>
                </a:solidFill>
                <a:effectLst/>
                <a:latin typeface="-apple-system"/>
              </a:rPr>
              <a:t>Lucy</a:t>
            </a:r>
            <a:r>
              <a:rPr lang="zh-CN" altLang="en-US" sz="1000" b="0" i="0" dirty="0">
                <a:solidFill>
                  <a:srgbClr val="000000"/>
                </a:solidFill>
                <a:effectLst/>
                <a:latin typeface="-apple-system"/>
              </a:rPr>
              <a:t>）的女性，她无法入睡，因此整夜漫游城市街道。在她的漫游中，她遇到了一系列人物，包括一个无家可归的男人、一个狗仔队摄影师、一名卖淫女和一名精神病患者。这些角色的经历与</a:t>
            </a:r>
            <a:r>
              <a:rPr lang="en-US" altLang="zh-CN" sz="1000" b="0" i="0" dirty="0">
                <a:solidFill>
                  <a:srgbClr val="000000"/>
                </a:solidFill>
                <a:effectLst/>
                <a:latin typeface="-apple-system"/>
              </a:rPr>
              <a:t>L</a:t>
            </a:r>
            <a:r>
              <a:rPr lang="zh-CN" altLang="en-US" sz="1000" b="0" i="0" dirty="0">
                <a:solidFill>
                  <a:srgbClr val="000000"/>
                </a:solidFill>
                <a:effectLst/>
                <a:latin typeface="-apple-system"/>
              </a:rPr>
              <a:t>的失眠症状相互映衬，探索了孤独、内心痛苦以及社会边缘人物的生存状态等主题。</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该歌剧的音乐具有现代风格，运用了各种器乐、电子音乐和人声。它还包括一些流行音乐元素，如迪斯科舞曲和爵士乐段落，以及来自</a:t>
            </a:r>
            <a:r>
              <a:rPr lang="en-US" altLang="zh-CN" sz="1000" b="0" i="0" dirty="0">
                <a:solidFill>
                  <a:srgbClr val="000000"/>
                </a:solidFill>
                <a:effectLst/>
                <a:latin typeface="-apple-system"/>
              </a:rPr>
              <a:t>L</a:t>
            </a:r>
            <a:r>
              <a:rPr lang="zh-CN" altLang="en-US" sz="1000" b="0" i="0" dirty="0">
                <a:solidFill>
                  <a:srgbClr val="000000"/>
                </a:solidFill>
                <a:effectLst/>
                <a:latin typeface="-apple-system"/>
              </a:rPr>
              <a:t>的内心独白。整个作品的音乐与剧情相得益彰，强调了</a:t>
            </a:r>
            <a:r>
              <a:rPr lang="en-US" altLang="zh-CN" sz="1000" b="0" i="0" dirty="0">
                <a:solidFill>
                  <a:srgbClr val="000000"/>
                </a:solidFill>
                <a:effectLst/>
                <a:latin typeface="-apple-system"/>
              </a:rPr>
              <a:t>L</a:t>
            </a:r>
            <a:r>
              <a:rPr lang="zh-CN" altLang="en-US" sz="1000" b="0" i="0" dirty="0">
                <a:solidFill>
                  <a:srgbClr val="000000"/>
                </a:solidFill>
                <a:effectLst/>
                <a:latin typeface="-apple-system"/>
              </a:rPr>
              <a:t>的内心痛苦和城市的冷漠无情。</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en-US" altLang="zh-CN" sz="1000" b="0" i="0" dirty="0">
                <a:solidFill>
                  <a:srgbClr val="000000"/>
                </a:solidFill>
                <a:effectLst/>
                <a:latin typeface="-apple-system"/>
              </a:rPr>
              <a:t>《Sleepless》</a:t>
            </a:r>
            <a:r>
              <a:rPr lang="zh-CN" altLang="en-US" sz="1000" b="0" i="0" dirty="0">
                <a:solidFill>
                  <a:srgbClr val="000000"/>
                </a:solidFill>
                <a:effectLst/>
                <a:latin typeface="-apple-system"/>
              </a:rPr>
              <a:t>是一部充满创意和实验性的歌剧，探索了现代城市生活和人类孤独的主题。它通过现代音乐和舞台表演，向观众展现了一个充满张力和戏剧性的故事。</a:t>
            </a: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4708981"/>
          </a:xfrm>
          <a:prstGeom prst="rect">
            <a:avLst/>
          </a:prstGeom>
          <a:noFill/>
        </p:spPr>
        <p:txBody>
          <a:bodyPr wrap="square">
            <a:spAutoFit/>
          </a:bodyPr>
          <a:lstStyle/>
          <a:p>
            <a:pPr algn="l"/>
            <a:r>
              <a:rPr lang="zh-CN" altLang="en-US" sz="1000" b="0" i="0" dirty="0">
                <a:solidFill>
                  <a:srgbClr val="000000"/>
                </a:solidFill>
                <a:effectLst/>
                <a:latin typeface="-apple-system"/>
              </a:rPr>
              <a:t>第一幕</a:t>
            </a:r>
          </a:p>
          <a:p>
            <a:pPr algn="l"/>
            <a:r>
              <a:rPr lang="zh-CN" altLang="en-US" sz="1000" b="0" i="0" dirty="0">
                <a:solidFill>
                  <a:srgbClr val="000000"/>
                </a:solidFill>
                <a:effectLst/>
                <a:latin typeface="-apple-system"/>
              </a:rPr>
              <a:t>第一场：男主角陷入失眠，开始回忆他的过去。他想起了他小时候的梦想，以及他的母亲。他也回忆起他曾经爱过的女人，以及他们的分手。这些回忆让他感到沮丧和孤独。</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第二场：男主角开始担心自己的健康，他担心自己已经失去了对生活的控制。他开始试图入睡，但是无法入眠。</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第三场：男主角开始回忆他曾经的职业生涯，他是一名音乐家。他想起了他的音乐作品，以及他曾经的成功和失败。这些回忆让他感到焦虑和失落。</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第四场：男主角回忆起他曾经的朋友，他们在一起度过了许多美好时光。但是现在他和他的朋友们已经分道扬镳，他感到非常孤独。</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第二幕</a:t>
            </a:r>
          </a:p>
          <a:p>
            <a:pPr algn="l"/>
            <a:r>
              <a:rPr lang="zh-CN" altLang="en-US" sz="1000" b="0" i="0" dirty="0">
                <a:solidFill>
                  <a:srgbClr val="000000"/>
                </a:solidFill>
                <a:effectLst/>
                <a:latin typeface="-apple-system"/>
              </a:rPr>
              <a:t>第一场：男主角开始回忆他的家庭生活，他想起了他的父亲，以及他父亲的死亡。他也回忆起他的妻子和儿子，以及他们之间的问题和矛盾。这些回忆让他感到非常痛苦</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第二场：男主角试图通过饮酒和吸烟来入眠，但是这些方法都失败了。他开始变得越来越焦虑和沮丧。</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第三场：男主角开始怀疑自己的人生是否有意义，他开始思考他是否做出了正确的选择。他感到自己的生命正在流逝，他感到非常害怕。</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第四场：男主角最终意识到，他需要重新评估自己的生活，重新找回生活的意义。他开始想起那些让他感到幸福和满足的时刻，他决定回到那些时刻，并试图重新开始他的生活。</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在这个歌剧中，男主角的内心独白和回忆是通过独特的音乐和舞台表演来表达的，这使得剧情更加生动和感人。通过男主角的经历，观众可以看到现代生活中</a:t>
            </a: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558073" y="3895370"/>
            <a:ext cx="3838713" cy="2274733"/>
          </a:xfrm>
          <a:prstGeom prst="rect">
            <a:avLst/>
          </a:prstGeom>
        </p:spPr>
      </p:pic>
    </p:spTree>
    <p:extLst>
      <p:ext uri="{BB962C8B-B14F-4D97-AF65-F5344CB8AC3E}">
        <p14:creationId xmlns:p14="http://schemas.microsoft.com/office/powerpoint/2010/main" val="4210683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1FA932E3-BC38-34ED-331B-63EF75A155CF}"/>
              </a:ext>
            </a:extLst>
          </p:cNvPr>
          <p:cNvPicPr>
            <a:picLocks noChangeAspect="1"/>
          </p:cNvPicPr>
          <p:nvPr/>
        </p:nvPicPr>
        <p:blipFill>
          <a:blip r:embed="rId3"/>
          <a:stretch>
            <a:fillRect/>
          </a:stretch>
        </p:blipFill>
        <p:spPr>
          <a:xfrm>
            <a:off x="139484" y="3429000"/>
            <a:ext cx="4880159"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24A9E6FB-40DC-48D8-35D3-90108721F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643" y="0"/>
            <a:ext cx="4877153" cy="6679580"/>
          </a:xfrm>
          <a:prstGeom prst="rect">
            <a:avLst/>
          </a:prstGeom>
        </p:spPr>
      </p:pic>
    </p:spTree>
    <p:extLst>
      <p:ext uri="{BB962C8B-B14F-4D97-AF65-F5344CB8AC3E}">
        <p14:creationId xmlns:p14="http://schemas.microsoft.com/office/powerpoint/2010/main" val="3621142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04B7F350-AF44-3806-D857-5B79A263B85D}"/>
              </a:ext>
            </a:extLst>
          </p:cNvPr>
          <p:cNvSpPr txBox="1"/>
          <p:nvPr/>
        </p:nvSpPr>
        <p:spPr>
          <a:xfrm>
            <a:off x="-2477" y="2525347"/>
            <a:ext cx="5260277" cy="1807305"/>
          </a:xfrm>
          <a:prstGeom prst="rect">
            <a:avLst/>
          </a:prstGeom>
        </p:spPr>
        <p:txBody>
          <a:bodyPr vert="horz" lIns="91440" tIns="45720" rIns="91440" bIns="45720" rtlCol="0" anchor="ctr">
            <a:noAutofit/>
          </a:bodyPr>
          <a:lstStyle/>
          <a:p>
            <a:pPr defTabSz="914400">
              <a:lnSpc>
                <a:spcPct val="90000"/>
              </a:lnSpc>
              <a:spcBef>
                <a:spcPct val="0"/>
              </a:spcBef>
              <a:spcAft>
                <a:spcPts val="600"/>
              </a:spcAft>
            </a:pPr>
            <a:r>
              <a:rPr lang="zh-CN" altLang="en-US" sz="1000" b="0" i="0" dirty="0">
                <a:effectLst/>
                <a:latin typeface="DengXian Light (Überschriften)"/>
                <a:ea typeface="+mj-ea"/>
                <a:cs typeface="+mj-cs"/>
              </a:rPr>
              <a:t>月桂女神达芙妮</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达芙妮的故事起源自泛希腊晚期的一个非常简略的地方传说，在公元</a:t>
            </a:r>
            <a:r>
              <a:rPr lang="en-US" altLang="zh-CN" sz="1000" b="0" i="0" dirty="0">
                <a:effectLst/>
                <a:latin typeface="DengXian Light (Überschriften)"/>
                <a:ea typeface="+mj-ea"/>
                <a:cs typeface="+mj-cs"/>
              </a:rPr>
              <a:t>1</a:t>
            </a:r>
            <a:r>
              <a:rPr lang="zh-CN" altLang="en-US" sz="1000" b="0" i="0" dirty="0">
                <a:effectLst/>
                <a:latin typeface="DengXian Light (Überschriften)"/>
                <a:ea typeface="+mj-ea"/>
                <a:cs typeface="+mj-cs"/>
              </a:rPr>
              <a:t>世纪左右的罗马诗人</a:t>
            </a:r>
            <a:r>
              <a:rPr lang="zh-CN" altLang="en-US" sz="1000" b="0" i="0" u="none" strike="noStrike" dirty="0">
                <a:effectLst/>
                <a:latin typeface="DengXian Light (Überschriften)"/>
                <a:ea typeface="+mj-ea"/>
                <a:cs typeface="+mj-cs"/>
                <a:hlinkClick r:id="rId2"/>
              </a:rPr>
              <a:t>奥维德</a:t>
            </a:r>
            <a:r>
              <a:rPr lang="zh-CN" altLang="en-US" sz="1000" b="0" i="0" dirty="0">
                <a:effectLst/>
                <a:latin typeface="DengXian Light (Überschriften)"/>
                <a:ea typeface="+mj-ea"/>
                <a:cs typeface="+mj-cs"/>
              </a:rPr>
              <a:t>所写作的</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变形记</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中被创作出来。本质上，达芙妮的故事不是</a:t>
            </a:r>
            <a:r>
              <a:rPr lang="zh-CN" altLang="en-US" sz="1000" b="0" i="0" u="none" strike="noStrike" dirty="0">
                <a:effectLst/>
                <a:latin typeface="DengXian Light (Überschriften)"/>
                <a:ea typeface="+mj-ea"/>
                <a:cs typeface="+mj-cs"/>
                <a:hlinkClick r:id="rId3"/>
              </a:rPr>
              <a:t>希腊神话</a:t>
            </a:r>
            <a:r>
              <a:rPr lang="zh-CN" altLang="en-US" sz="1000" b="0" i="0" dirty="0">
                <a:effectLst/>
                <a:latin typeface="DengXian Light (Überschriften)"/>
                <a:ea typeface="+mj-ea"/>
                <a:cs typeface="+mj-cs"/>
              </a:rPr>
              <a:t>，而是罗马人</a:t>
            </a:r>
            <a:r>
              <a:rPr lang="zh-CN" altLang="en-US" sz="1000" b="0" i="0" u="none" strike="noStrike" dirty="0">
                <a:effectLst/>
                <a:latin typeface="DengXian Light (Überschriften)"/>
                <a:ea typeface="+mj-ea"/>
                <a:cs typeface="+mj-cs"/>
                <a:hlinkClick r:id="rId2"/>
              </a:rPr>
              <a:t>奥维德</a:t>
            </a:r>
            <a:r>
              <a:rPr lang="zh-CN" altLang="en-US" sz="1000" b="0" i="0" dirty="0">
                <a:effectLst/>
                <a:latin typeface="DengXian Light (Überschriften)"/>
                <a:ea typeface="+mj-ea"/>
                <a:cs typeface="+mj-cs"/>
              </a:rPr>
              <a:t>的原创。罗马人奥维德创作这个故事的目的，实际上主要是为了解释</a:t>
            </a:r>
            <a:r>
              <a:rPr lang="zh-CN" altLang="en-US" sz="1000" b="0" i="0" u="none" strike="noStrike" dirty="0">
                <a:effectLst/>
                <a:latin typeface="DengXian Light (Überschriften)"/>
                <a:ea typeface="+mj-ea"/>
                <a:cs typeface="+mj-cs"/>
                <a:hlinkClick r:id="rId4"/>
              </a:rPr>
              <a:t>罗马皇帝</a:t>
            </a:r>
            <a:r>
              <a:rPr lang="zh-CN" altLang="en-US" sz="1000" b="0" i="0" dirty="0">
                <a:effectLst/>
                <a:latin typeface="DengXian Light (Überschriften)"/>
                <a:ea typeface="+mj-ea"/>
                <a:cs typeface="+mj-cs"/>
              </a:rPr>
              <a:t>为什么头戴桂冠。因为在奥维德生活的时期，</a:t>
            </a:r>
            <a:r>
              <a:rPr lang="zh-CN" altLang="en-US" sz="1000" b="0" i="0" u="none" strike="noStrike" dirty="0">
                <a:effectLst/>
                <a:latin typeface="DengXian Light (Überschriften)"/>
                <a:ea typeface="+mj-ea"/>
                <a:cs typeface="+mj-cs"/>
                <a:hlinkClick r:id="rId5"/>
              </a:rPr>
              <a:t>罗马帝国</a:t>
            </a:r>
            <a:r>
              <a:rPr lang="zh-CN" altLang="en-US" sz="1000" b="0" i="0" u="none" strike="noStrike" dirty="0">
                <a:effectLst/>
                <a:latin typeface="DengXian Light (Überschriften)"/>
                <a:ea typeface="+mj-ea"/>
                <a:cs typeface="+mj-cs"/>
                <a:hlinkClick r:id="rId6"/>
              </a:rPr>
              <a:t>开国皇帝</a:t>
            </a:r>
            <a:r>
              <a:rPr lang="zh-CN" altLang="en-US" sz="1000" b="0" i="0" dirty="0">
                <a:effectLst/>
                <a:latin typeface="DengXian Light (Überschriften)"/>
                <a:ea typeface="+mj-ea"/>
                <a:cs typeface="+mj-cs"/>
              </a:rPr>
              <a:t>奥古斯都大力鼓励罗马对</a:t>
            </a:r>
            <a:r>
              <a:rPr lang="zh-CN" altLang="en-US" sz="1000" b="0" i="0" u="none" strike="noStrike" dirty="0">
                <a:effectLst/>
                <a:latin typeface="DengXian Light (Überschriften)"/>
                <a:ea typeface="+mj-ea"/>
                <a:cs typeface="+mj-cs"/>
                <a:hlinkClick r:id="rId7"/>
              </a:rPr>
              <a:t>希腊文化</a:t>
            </a:r>
            <a:r>
              <a:rPr lang="zh-CN" altLang="en-US" sz="1000" b="0" i="0" dirty="0">
                <a:effectLst/>
                <a:latin typeface="DengXian Light (Überschriften)"/>
                <a:ea typeface="+mj-ea"/>
                <a:cs typeface="+mj-cs"/>
              </a:rPr>
              <a:t>的继承，他自称</a:t>
            </a:r>
            <a:r>
              <a:rPr lang="zh-CN" altLang="en-US" sz="1000" b="0" i="0" u="none" strike="noStrike" dirty="0">
                <a:effectLst/>
                <a:latin typeface="DengXian Light (Überschriften)"/>
                <a:ea typeface="+mj-ea"/>
                <a:cs typeface="+mj-cs"/>
                <a:hlinkClick r:id="rId8"/>
              </a:rPr>
              <a:t>阿波罗</a:t>
            </a:r>
            <a:r>
              <a:rPr lang="zh-CN" altLang="en-US" sz="1000" b="0" i="0" dirty="0">
                <a:effectLst/>
                <a:latin typeface="DengXian Light (Überschriften)"/>
                <a:ea typeface="+mj-ea"/>
                <a:cs typeface="+mj-cs"/>
              </a:rPr>
              <a:t>在人间的化身或者阿波罗之子，阿波罗和他的桂冠，也因此成为了罗马皇权的某种象征。</a:t>
            </a:r>
            <a:endParaRPr lang="en-US" sz="1000" dirty="0">
              <a:latin typeface="DengXian Light (Überschriften)"/>
              <a:ea typeface="+mj-ea"/>
              <a:cs typeface="+mj-cs"/>
            </a:endParaRPr>
          </a:p>
          <a:p>
            <a:pPr defTabSz="914400">
              <a:lnSpc>
                <a:spcPct val="90000"/>
              </a:lnSpc>
              <a:spcBef>
                <a:spcPct val="0"/>
              </a:spcBef>
              <a:spcAft>
                <a:spcPts val="600"/>
              </a:spcAft>
            </a:pP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达芙妮</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是理查</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施特劳斯的第</a:t>
            </a:r>
            <a:r>
              <a:rPr lang="en-US" altLang="zh-CN" sz="1000" b="0" i="0" dirty="0">
                <a:effectLst/>
                <a:latin typeface="DengXian Light (Überschriften)"/>
                <a:ea typeface="+mj-ea"/>
                <a:cs typeface="+mj-cs"/>
              </a:rPr>
              <a:t>13</a:t>
            </a:r>
            <a:r>
              <a:rPr lang="zh-CN" altLang="en-US" sz="1000" b="0" i="0" dirty="0">
                <a:effectLst/>
                <a:latin typeface="DengXian Light (Überschriften)"/>
                <a:ea typeface="+mj-ea"/>
                <a:cs typeface="+mj-cs"/>
              </a:rPr>
              <a:t>部歌剧，其副标题为‘牧羊人的一幕悲剧’（</a:t>
            </a:r>
            <a:r>
              <a:rPr lang="en-US" sz="1000" b="0" i="0" dirty="0">
                <a:effectLst/>
                <a:latin typeface="DengXian Light (Überschriften)"/>
                <a:ea typeface="+mj-ea"/>
                <a:cs typeface="+mj-cs"/>
              </a:rPr>
              <a:t>A Bucolic Tragedy in One Act）。</a:t>
            </a:r>
            <a:r>
              <a:rPr lang="zh-CN" altLang="en-US" sz="1000" b="0" i="0" dirty="0">
                <a:effectLst/>
                <a:latin typeface="DengXian Light (Überschriften)"/>
                <a:ea typeface="+mj-ea"/>
                <a:cs typeface="+mj-cs"/>
              </a:rPr>
              <a:t>其德文脚本作者是约瑟夫</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格雷戈尔</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Joseph Gregor)。</a:t>
            </a:r>
            <a:r>
              <a:rPr lang="zh-CN" altLang="en-US" sz="1000" b="0" i="0" dirty="0">
                <a:effectLst/>
                <a:latin typeface="DengXian Light (Überschriften)"/>
                <a:ea typeface="+mj-ea"/>
                <a:cs typeface="+mj-cs"/>
              </a:rPr>
              <a:t>这部歌剧的情节大致根据罗马诗人奥维德</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Ovid)</a:t>
            </a:r>
            <a:r>
              <a:rPr lang="zh-CN" altLang="en-US" sz="1000" b="0" i="0" dirty="0">
                <a:effectLst/>
                <a:latin typeface="DengXian Light (Überschriften)"/>
                <a:ea typeface="+mj-ea"/>
                <a:cs typeface="+mj-cs"/>
              </a:rPr>
              <a:t>的神话故事</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变形</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Metamorphoses)</a:t>
            </a:r>
            <a:r>
              <a:rPr lang="zh-CN" altLang="en-US" sz="1000" b="0" i="0" dirty="0">
                <a:effectLst/>
                <a:latin typeface="DengXian Light (Überschriften)"/>
                <a:ea typeface="+mj-ea"/>
                <a:cs typeface="+mj-cs"/>
              </a:rPr>
              <a:t>改编而成，其中还加入了尤利劈德斯</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Euripides)</a:t>
            </a:r>
            <a:r>
              <a:rPr lang="zh-CN" altLang="en-US" sz="1000" b="0" i="0" dirty="0">
                <a:effectLst/>
                <a:latin typeface="DengXian Light (Überschriften)"/>
                <a:ea typeface="+mj-ea"/>
                <a:cs typeface="+mj-cs"/>
              </a:rPr>
              <a:t>的巴查埃</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Bacchae - </a:t>
            </a:r>
            <a:r>
              <a:rPr lang="zh-CN" altLang="en-US" sz="1000" b="0" i="0" dirty="0">
                <a:effectLst/>
                <a:latin typeface="DengXian Light (Überschriften)"/>
                <a:ea typeface="+mj-ea"/>
                <a:cs typeface="+mj-cs"/>
              </a:rPr>
              <a:t>酒神之女伴</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的一些情节。</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贞洁的少女达芙妮唱着赞美自然的赞歌。她像树木和花朵一样热爱阳光，但对人类的浪漫毫无兴趣。她无法回报儿时玩伴留基波的爱，拒绝为即将到来的狄奥尼索斯节穿上礼服，留给留基波她拒绝的礼服。</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达芙妮的父亲佩内俄斯告诉他的朋友们，他确信众神很快就会回到人间。他建议准备盛宴欢迎阿波罗。就在这时，一位神秘的牧人出现了。佩内奥斯派人请达芙妮照顾来访者。</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奇怪的牧人告诉达芙妮他在战车上看到了她，并重复她之前唱的自然赞美诗中的短语。他向她保证她永远不需要离开太阳，她接受了他的拥抱。但是当他开始谈论爱情时，她变得害怕并跑了出去。</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在狄奥尼索斯的节日里，留基波斯是穿着达芙妮裙子的妇女之一，他邀请她跳舞。她相信他是个女人，同意了，但奇怪的牧人以一声霹雳停止了舞蹈，说她被骗了。达芙妮回答说，</a:t>
            </a:r>
            <a:r>
              <a:rPr lang="en-US" altLang="zh-CN" sz="1000" b="0" i="0" dirty="0" err="1">
                <a:effectLst/>
                <a:latin typeface="DengXian Light (Überschriften)"/>
                <a:ea typeface="+mj-ea"/>
                <a:cs typeface="+mj-cs"/>
              </a:rPr>
              <a:t>Leukippos</a:t>
            </a:r>
            <a:r>
              <a:rPr lang="en-US" altLang="zh-CN" sz="1000" b="0" i="0" dirty="0">
                <a:effectLst/>
                <a:latin typeface="DengXian Light (Überschriften)"/>
                <a:ea typeface="+mj-ea"/>
                <a:cs typeface="+mj-cs"/>
              </a:rPr>
              <a:t> </a:t>
            </a:r>
            <a:r>
              <a:rPr lang="zh-CN" altLang="en-US" sz="1000" b="0" i="0" dirty="0">
                <a:effectLst/>
                <a:latin typeface="DengXian Light (Überschriften)"/>
                <a:ea typeface="+mj-ea"/>
                <a:cs typeface="+mj-cs"/>
              </a:rPr>
              <a:t>和陌生人都在伪装，而陌生人表明自己是太阳神阿波罗。达芙妮拒绝了她的两个追求者，而阿波罗用箭刺穿了 </a:t>
            </a:r>
            <a:r>
              <a:rPr lang="en-US" altLang="zh-CN" sz="1000" b="0" i="0" dirty="0" err="1">
                <a:effectLst/>
                <a:latin typeface="DengXian Light (Überschriften)"/>
                <a:ea typeface="+mj-ea"/>
                <a:cs typeface="+mj-cs"/>
              </a:rPr>
              <a:t>Leukippos</a:t>
            </a:r>
            <a:r>
              <a:rPr lang="zh-CN" altLang="en-US" sz="1000" b="0" i="0" dirty="0">
                <a:effectLst/>
                <a:latin typeface="DengXian Light (Überschriften)"/>
                <a:ea typeface="+mj-ea"/>
                <a:cs typeface="+mj-cs"/>
              </a:rPr>
              <a:t>。</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达芙妮与垂死的 </a:t>
            </a:r>
            <a:r>
              <a:rPr lang="en-US" altLang="zh-CN" sz="1000" b="0" i="0" dirty="0" err="1">
                <a:effectLst/>
                <a:latin typeface="DengXian Light (Überschriften)"/>
                <a:ea typeface="+mj-ea"/>
                <a:cs typeface="+mj-cs"/>
              </a:rPr>
              <a:t>Leukippos</a:t>
            </a:r>
            <a:r>
              <a:rPr lang="en-US" altLang="zh-CN" sz="1000" b="0" i="0" dirty="0">
                <a:effectLst/>
                <a:latin typeface="DengXian Light (Überschriften)"/>
                <a:ea typeface="+mj-ea"/>
                <a:cs typeface="+mj-cs"/>
              </a:rPr>
              <a:t> </a:t>
            </a:r>
            <a:r>
              <a:rPr lang="zh-CN" altLang="en-US" sz="1000" b="0" i="0" dirty="0">
                <a:effectLst/>
                <a:latin typeface="DengXian Light (Überschriften)"/>
                <a:ea typeface="+mj-ea"/>
                <a:cs typeface="+mj-cs"/>
              </a:rPr>
              <a:t>一起哀悼。阿波罗充满了遗憾。他请求宙斯以她喜爱的一棵树的形式赋予达芙妮新的生命。达芙妮变了，她为与大自然的结合而高兴。这个变形场景，变态，在弦乐部分是华丽的银色。</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indent="-228600" defTabSz="914400">
              <a:lnSpc>
                <a:spcPct val="90000"/>
              </a:lnSpc>
              <a:spcAft>
                <a:spcPts val="600"/>
              </a:spcAft>
              <a:buFont typeface="Arial" panose="020B0604020202020204" pitchFamily="34" charset="0"/>
              <a:buChar char="•"/>
            </a:pPr>
            <a:endParaRPr lang="en-US" sz="1000" dirty="0">
              <a:latin typeface="DengXian Light (Überschriften)"/>
            </a:endParaRPr>
          </a:p>
          <a:p>
            <a:pPr indent="-228600" defTabSz="914400">
              <a:lnSpc>
                <a:spcPct val="90000"/>
              </a:lnSpc>
              <a:spcAft>
                <a:spcPts val="600"/>
              </a:spcAft>
              <a:buFont typeface="Arial" panose="020B0604020202020204" pitchFamily="34" charset="0"/>
              <a:buChar char="•"/>
            </a:pPr>
            <a:r>
              <a:rPr lang="zh-CN" altLang="en-US" sz="1000" b="0" i="0" dirty="0">
                <a:effectLst/>
                <a:latin typeface="DengXian Light (Überschriften)"/>
              </a:rPr>
              <a:t>达芙妮，河神和大地母亲的女儿，天性纯洁，类似于树木、花朵和泉水。在纪念狄俄尼索斯的葡萄藤节上，年轻的玩伴留基普斯和阿波罗神向这位迷人的若虫求爱，但由于她的天性，她无法感受到肉欲的爱。</a:t>
            </a:r>
            <a:r>
              <a:rPr lang="en-US" altLang="zh-CN" sz="1000" b="0" i="0" dirty="0">
                <a:effectLst/>
                <a:latin typeface="DengXian Light (Überschriften)"/>
              </a:rPr>
              <a:t>Leucippus </a:t>
            </a:r>
            <a:r>
              <a:rPr lang="zh-CN" altLang="en-US" sz="1000" b="0" i="0" dirty="0">
                <a:effectLst/>
                <a:latin typeface="DengXian Light (Überschriften)"/>
              </a:rPr>
              <a:t>尝试了一个诡计，将自己伪装成一个女孩，并给了她狄俄尼索斯魔药来挑逗她的感官。阿波罗在争执中揭开对手的面具并杀死了他。达芙妮因喝了葡萄藤饮料而感到无辜的内疚和与她的本性疏远。阿波罗心存怜悯，请求神父宙斯把达芙妮还给自己，如果不是女人，那就是常青的月桂树。转变发生了。</a:t>
            </a:r>
            <a:endParaRPr lang="en-US" sz="1000" dirty="0">
              <a:latin typeface="DengXian Light (Überschriften)"/>
            </a:endParaRPr>
          </a:p>
          <a:p>
            <a:pPr defTabSz="914400">
              <a:lnSpc>
                <a:spcPct val="90000"/>
              </a:lnSpc>
              <a:spcBef>
                <a:spcPct val="0"/>
              </a:spcBef>
              <a:spcAft>
                <a:spcPts val="600"/>
              </a:spcAft>
            </a:pPr>
            <a:endParaRPr lang="en-US" sz="1000" dirty="0">
              <a:latin typeface="DengXian Light (Überschriften)"/>
              <a:ea typeface="+mj-ea"/>
              <a:cs typeface="+mj-cs"/>
            </a:endParaRPr>
          </a:p>
        </p:txBody>
      </p:sp>
      <p:sp>
        <p:nvSpPr>
          <p:cNvPr id="7" name="Textfeld 6">
            <a:extLst>
              <a:ext uri="{FF2B5EF4-FFF2-40B4-BE49-F238E27FC236}">
                <a16:creationId xmlns:a16="http://schemas.microsoft.com/office/drawing/2014/main" id="{E1C8974B-A307-527D-F629-37E389D438F1}"/>
              </a:ext>
            </a:extLst>
          </p:cNvPr>
          <p:cNvSpPr txBox="1"/>
          <p:nvPr/>
        </p:nvSpPr>
        <p:spPr>
          <a:xfrm>
            <a:off x="119062" y="3181022"/>
            <a:ext cx="3753442" cy="384366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1000" dirty="0">
              <a:latin typeface="DengXian Light (Überschriften)"/>
            </a:endParaRPr>
          </a:p>
        </p:txBody>
      </p:sp>
      <p:pic>
        <p:nvPicPr>
          <p:cNvPr id="2050" name="Picture 2">
            <a:extLst>
              <a:ext uri="{FF2B5EF4-FFF2-40B4-BE49-F238E27FC236}">
                <a16:creationId xmlns:a16="http://schemas.microsoft.com/office/drawing/2014/main" id="{4FE39D92-FC43-AC33-4F18-3828DFEB91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30" r="6785"/>
          <a:stretch/>
        </p:blipFill>
        <p:spPr bwMode="auto">
          <a:xfrm>
            <a:off x="5061237" y="10"/>
            <a:ext cx="4844763"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378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Nachthimmel enthält.&#10;&#10;Automatisch generierte Beschreibung">
            <a:extLst>
              <a:ext uri="{FF2B5EF4-FFF2-40B4-BE49-F238E27FC236}">
                <a16:creationId xmlns:a16="http://schemas.microsoft.com/office/drawing/2014/main" id="{7131BEE1-84B6-9359-6127-78A6F534B3A9}"/>
              </a:ext>
            </a:extLst>
          </p:cNvPr>
          <p:cNvPicPr>
            <a:picLocks noChangeAspect="1"/>
          </p:cNvPicPr>
          <p:nvPr/>
        </p:nvPicPr>
        <p:blipFill rotWithShape="1">
          <a:blip r:embed="rId2">
            <a:extLst>
              <a:ext uri="{28A0092B-C50C-407E-A947-70E740481C1C}">
                <a14:useLocalDpi xmlns:a14="http://schemas.microsoft.com/office/drawing/2010/main" val="0"/>
              </a:ext>
            </a:extLst>
          </a:blip>
          <a:srcRect t="40964" r="3" b="3"/>
          <a:stretch/>
        </p:blipFill>
        <p:spPr>
          <a:xfrm>
            <a:off x="4505512" y="3511296"/>
            <a:ext cx="3784094" cy="3346704"/>
          </a:xfrm>
          <a:prstGeom prst="rect">
            <a:avLst/>
          </a:prstGeom>
        </p:spPr>
      </p:pic>
      <p:pic>
        <p:nvPicPr>
          <p:cNvPr id="11" name="Grafik 10" descr="Ein Bild, das legend, Natur, Schnee enthält.&#10;&#10;Automatisch generierte Beschreibung">
            <a:extLst>
              <a:ext uri="{FF2B5EF4-FFF2-40B4-BE49-F238E27FC236}">
                <a16:creationId xmlns:a16="http://schemas.microsoft.com/office/drawing/2014/main" id="{3F285684-F37A-6CC6-436D-BA2C03509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05512" cy="6858000"/>
          </a:xfrm>
          <a:prstGeom prst="rect">
            <a:avLst/>
          </a:prstGeom>
        </p:spPr>
      </p:pic>
      <p:pic>
        <p:nvPicPr>
          <p:cNvPr id="13" name="Grafik 12" descr="Ein Bild, das draußen enthält.&#10;&#10;Automatisch generierte Beschreibung">
            <a:extLst>
              <a:ext uri="{FF2B5EF4-FFF2-40B4-BE49-F238E27FC236}">
                <a16:creationId xmlns:a16="http://schemas.microsoft.com/office/drawing/2014/main" id="{38D5EEA3-2363-5022-29CD-E76F8A141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512" y="0"/>
            <a:ext cx="5399249" cy="3599499"/>
          </a:xfrm>
          <a:prstGeom prst="rect">
            <a:avLst/>
          </a:prstGeom>
        </p:spPr>
      </p:pic>
      <p:pic>
        <p:nvPicPr>
          <p:cNvPr id="15" name="Grafik 14">
            <a:extLst>
              <a:ext uri="{FF2B5EF4-FFF2-40B4-BE49-F238E27FC236}">
                <a16:creationId xmlns:a16="http://schemas.microsoft.com/office/drawing/2014/main" id="{8D3BDF8F-E898-EE44-F670-D619D07EC73B}"/>
              </a:ext>
            </a:extLst>
          </p:cNvPr>
          <p:cNvPicPr>
            <a:picLocks noChangeAspect="1"/>
          </p:cNvPicPr>
          <p:nvPr/>
        </p:nvPicPr>
        <p:blipFill rotWithShape="1">
          <a:blip r:embed="rId5">
            <a:extLst>
              <a:ext uri="{28A0092B-C50C-407E-A947-70E740481C1C}">
                <a14:useLocalDpi xmlns:a14="http://schemas.microsoft.com/office/drawing/2010/main" val="0"/>
              </a:ext>
            </a:extLst>
          </a:blip>
          <a:srcRect l="6166" r="4821" b="-2"/>
          <a:stretch/>
        </p:blipFill>
        <p:spPr>
          <a:xfrm>
            <a:off x="8289606" y="5811891"/>
            <a:ext cx="1598544" cy="1046109"/>
          </a:xfrm>
          <a:prstGeom prst="rect">
            <a:avLst/>
          </a:prstGeom>
        </p:spPr>
      </p:pic>
    </p:spTree>
    <p:extLst>
      <p:ext uri="{BB962C8B-B14F-4D97-AF65-F5344CB8AC3E}">
        <p14:creationId xmlns:p14="http://schemas.microsoft.com/office/powerpoint/2010/main" val="2073476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außen enthält.&#10;&#10;Automatisch generierte Beschreibung">
            <a:extLst>
              <a:ext uri="{FF2B5EF4-FFF2-40B4-BE49-F238E27FC236}">
                <a16:creationId xmlns:a16="http://schemas.microsoft.com/office/drawing/2014/main" id="{A900ED5A-BF7D-DE70-0522-D11F81B6B3CC}"/>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ext, Natur enthält.&#10;&#10;Automatisch generierte Beschreibung">
            <a:extLst>
              <a:ext uri="{FF2B5EF4-FFF2-40B4-BE49-F238E27FC236}">
                <a16:creationId xmlns:a16="http://schemas.microsoft.com/office/drawing/2014/main" id="{9B67B5E6-4D3C-1429-B748-CBE3E4876B98}"/>
              </a:ext>
            </a:extLst>
          </p:cNvPr>
          <p:cNvPicPr>
            <a:picLocks noChangeAspect="1"/>
          </p:cNvPicPr>
          <p:nvPr/>
        </p:nvPicPr>
        <p:blipFill rotWithShape="1">
          <a:blip r:embed="rId3">
            <a:extLst>
              <a:ext uri="{28A0092B-C50C-407E-A947-70E740481C1C}">
                <a14:useLocalDpi xmlns:a14="http://schemas.microsoft.com/office/drawing/2010/main" val="0"/>
              </a:ext>
            </a:extLst>
          </a:blip>
          <a:srcRect l="14546" r="2359" b="2"/>
          <a:stretch/>
        </p:blipFill>
        <p:spPr>
          <a:xfrm>
            <a:off x="4950523" y="10"/>
            <a:ext cx="4955477" cy="3428990"/>
          </a:xfrm>
          <a:prstGeom prst="rect">
            <a:avLst/>
          </a:prstGeom>
        </p:spPr>
      </p:pic>
      <p:pic>
        <p:nvPicPr>
          <p:cNvPr id="7" name="Grafik 6" descr="Ein Bild, das Text, Natur, Frühling enthält.&#10;&#10;Automatisch generierte Beschreibung">
            <a:extLst>
              <a:ext uri="{FF2B5EF4-FFF2-40B4-BE49-F238E27FC236}">
                <a16:creationId xmlns:a16="http://schemas.microsoft.com/office/drawing/2014/main" id="{867AE36B-5B4F-6925-4B36-C8395AD18948}"/>
              </a:ext>
            </a:extLst>
          </p:cNvPr>
          <p:cNvPicPr>
            <a:picLocks noChangeAspect="1"/>
          </p:cNvPicPr>
          <p:nvPr/>
        </p:nvPicPr>
        <p:blipFill rotWithShape="1">
          <a:blip r:embed="rId4">
            <a:extLst>
              <a:ext uri="{28A0092B-C50C-407E-A947-70E740481C1C}">
                <a14:useLocalDpi xmlns:a14="http://schemas.microsoft.com/office/drawing/2010/main" val="0"/>
              </a:ext>
            </a:extLst>
          </a:blip>
          <a:srcRect l="6065" r="-4" b="-3"/>
          <a:stretch/>
        </p:blipFill>
        <p:spPr>
          <a:xfrm>
            <a:off x="20" y="3429000"/>
            <a:ext cx="4955457" cy="3429000"/>
          </a:xfrm>
          <a:prstGeom prst="rect">
            <a:avLst/>
          </a:prstGeom>
        </p:spPr>
      </p:pic>
      <p:pic>
        <p:nvPicPr>
          <p:cNvPr id="5" name="Grafik 4" descr="Ein Bild, das Natur, draußen, Tag, Nachthimmel enthält.&#10;&#10;Automatisch generierte Beschreibung">
            <a:extLst>
              <a:ext uri="{FF2B5EF4-FFF2-40B4-BE49-F238E27FC236}">
                <a16:creationId xmlns:a16="http://schemas.microsoft.com/office/drawing/2014/main" id="{A844AE7E-9691-92AF-877C-3D4C5E25DC84}"/>
              </a:ext>
            </a:extLst>
          </p:cNvPr>
          <p:cNvPicPr>
            <a:picLocks noChangeAspect="1"/>
          </p:cNvPicPr>
          <p:nvPr/>
        </p:nvPicPr>
        <p:blipFill rotWithShape="1">
          <a:blip r:embed="rId5">
            <a:extLst>
              <a:ext uri="{28A0092B-C50C-407E-A947-70E740481C1C}">
                <a14:useLocalDpi xmlns:a14="http://schemas.microsoft.com/office/drawing/2010/main" val="0"/>
              </a:ext>
            </a:extLst>
          </a:blip>
          <a:srcRect l="470" r="7042" b="3"/>
          <a:stretch/>
        </p:blipFill>
        <p:spPr>
          <a:xfrm>
            <a:off x="4950523" y="3429000"/>
            <a:ext cx="4955477" cy="3429000"/>
          </a:xfrm>
          <a:prstGeom prst="rect">
            <a:avLst/>
          </a:prstGeom>
        </p:spPr>
      </p:pic>
    </p:spTree>
    <p:extLst>
      <p:ext uri="{BB962C8B-B14F-4D97-AF65-F5344CB8AC3E}">
        <p14:creationId xmlns:p14="http://schemas.microsoft.com/office/powerpoint/2010/main" val="1064931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33CCE441-B786-331F-0BE9-B49D12517B62}"/>
              </a:ext>
            </a:extLst>
          </p:cNvPr>
          <p:cNvPicPr>
            <a:picLocks noChangeAspect="1"/>
          </p:cNvPicPr>
          <p:nvPr/>
        </p:nvPicPr>
        <p:blipFill rotWithShape="1">
          <a:blip r:embed="rId2">
            <a:extLst>
              <a:ext uri="{28A0092B-C50C-407E-A947-70E740481C1C}">
                <a14:useLocalDpi xmlns:a14="http://schemas.microsoft.com/office/drawing/2010/main" val="0"/>
              </a:ext>
            </a:extLst>
          </a:blip>
          <a:srcRect r="17274" b="-1"/>
          <a:stretch/>
        </p:blipFill>
        <p:spPr>
          <a:xfrm>
            <a:off x="146476" y="161490"/>
            <a:ext cx="9609504"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914124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C342115-751B-00CB-80DA-A581AE921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0"/>
            <a:ext cx="9906000" cy="6816860"/>
          </a:xfrm>
          <a:prstGeom prst="rect">
            <a:avLst/>
          </a:prstGeom>
        </p:spPr>
      </p:pic>
    </p:spTree>
    <p:extLst>
      <p:ext uri="{BB962C8B-B14F-4D97-AF65-F5344CB8AC3E}">
        <p14:creationId xmlns:p14="http://schemas.microsoft.com/office/powerpoint/2010/main" val="284536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4E823E23-1643-D24B-035F-0D7216FE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117045"/>
            <a:ext cx="4610855" cy="3571494"/>
          </a:xfrm>
          <a:prstGeom prst="rect">
            <a:avLst/>
          </a:prstGeom>
        </p:spPr>
      </p:pic>
    </p:spTree>
    <p:extLst>
      <p:ext uri="{BB962C8B-B14F-4D97-AF65-F5344CB8AC3E}">
        <p14:creationId xmlns:p14="http://schemas.microsoft.com/office/powerpoint/2010/main" val="1365297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81FFCFB0-AB60-CFCD-85B4-A04FF501E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988"/>
            <a:ext cx="4666566" cy="3195583"/>
          </a:xfrm>
          <a:prstGeom prst="rect">
            <a:avLst/>
          </a:prstGeom>
        </p:spPr>
      </p:pic>
      <p:sp>
        <p:nvSpPr>
          <p:cNvPr id="4" name="Textfeld 3">
            <a:extLst>
              <a:ext uri="{FF2B5EF4-FFF2-40B4-BE49-F238E27FC236}">
                <a16:creationId xmlns:a16="http://schemas.microsoft.com/office/drawing/2014/main" id="{4C80587D-BF41-95AE-355E-F0C27A86C420}"/>
              </a:ext>
            </a:extLst>
          </p:cNvPr>
          <p:cNvSpPr txBox="1"/>
          <p:nvPr/>
        </p:nvSpPr>
        <p:spPr>
          <a:xfrm>
            <a:off x="4668253" y="0"/>
            <a:ext cx="5317664" cy="6863417"/>
          </a:xfrm>
          <a:prstGeom prst="rect">
            <a:avLst/>
          </a:prstGeom>
          <a:noFill/>
        </p:spPr>
        <p:txBody>
          <a:bodyPr wrap="square">
            <a:spAutoFit/>
          </a:bodyPr>
          <a:lstStyle/>
          <a:p>
            <a:r>
              <a:rPr lang="zh-CN" altLang="en-US" sz="1000" dirty="0"/>
              <a:t>第一幕</a:t>
            </a:r>
            <a:endParaRPr lang="de-DE" altLang="zh-CN" sz="1000" dirty="0"/>
          </a:p>
          <a:p>
            <a:endParaRPr lang="de-DE" sz="1000" dirty="0"/>
          </a:p>
          <a:p>
            <a:r>
              <a:rPr lang="en-US" sz="1000" dirty="0" err="1"/>
              <a:t>在博士的办公室里</a:t>
            </a:r>
            <a:r>
              <a:rPr lang="en-US" sz="1000" dirty="0"/>
              <a:t> </a:t>
            </a:r>
            <a:r>
              <a:rPr lang="en-US" sz="1000" dirty="0" err="1"/>
              <a:t>科莱纳蒂</a:t>
            </a:r>
            <a:r>
              <a:rPr lang="en-US" sz="1000" dirty="0"/>
              <a:t>。 </a:t>
            </a:r>
            <a:r>
              <a:rPr lang="en-US" sz="1000" dirty="0" err="1"/>
              <a:t>办公室主任维特克正在为格雷戈尔和普鲁斯之间拖了一百年的遗产之争整理档案，即将了结</a:t>
            </a:r>
            <a:r>
              <a:rPr lang="en-US" sz="1000" dirty="0"/>
              <a:t>。 </a:t>
            </a:r>
            <a:r>
              <a:rPr lang="en-US" sz="1000" dirty="0" err="1"/>
              <a:t>阿尔伯特·格雷戈尔不耐烦地等待着博士的归来</a:t>
            </a:r>
            <a:r>
              <a:rPr lang="en-US" sz="1000" dirty="0"/>
              <a:t>。 </a:t>
            </a:r>
            <a:r>
              <a:rPr lang="en-US" sz="1000" dirty="0" err="1"/>
              <a:t>Kolenatýs</a:t>
            </a:r>
            <a:r>
              <a:rPr lang="en-US" sz="1000" dirty="0"/>
              <a:t> </a:t>
            </a:r>
            <a:r>
              <a:rPr lang="en-US" sz="1000" dirty="0" err="1"/>
              <a:t>从法庭上打听了审判的情况</a:t>
            </a:r>
            <a:r>
              <a:rPr lang="en-US" sz="1000" dirty="0"/>
              <a:t>。 </a:t>
            </a:r>
            <a:r>
              <a:rPr lang="en-US" sz="1000" dirty="0" err="1"/>
              <a:t>Vítek</a:t>
            </a:r>
            <a:r>
              <a:rPr lang="en-US" sz="1000" dirty="0"/>
              <a:t> </a:t>
            </a:r>
            <a:r>
              <a:rPr lang="en-US" sz="1000" dirty="0" err="1"/>
              <a:t>的女儿</a:t>
            </a:r>
            <a:r>
              <a:rPr lang="en-US" sz="1000" dirty="0"/>
              <a:t> Krista </a:t>
            </a:r>
            <a:r>
              <a:rPr lang="en-US" sz="1000" dirty="0" err="1"/>
              <a:t>是当地剧院的一名年轻歌手，她冲进办公室向她的父亲吹嘘着名歌剧演员</a:t>
            </a:r>
            <a:r>
              <a:rPr lang="en-US" sz="1000" dirty="0"/>
              <a:t> Emilia </a:t>
            </a:r>
            <a:r>
              <a:rPr lang="en-US" sz="1000" dirty="0" err="1"/>
              <a:t>Marty，此后不久，她与</a:t>
            </a:r>
            <a:r>
              <a:rPr lang="en-US" sz="1000" dirty="0"/>
              <a:t> Dr. </a:t>
            </a:r>
            <a:r>
              <a:rPr lang="en-US" sz="1000" dirty="0" err="1"/>
              <a:t>约会</a:t>
            </a:r>
            <a:r>
              <a:rPr lang="en-US" sz="1000" dirty="0"/>
              <a:t>。 </a:t>
            </a:r>
            <a:r>
              <a:rPr lang="en-US" sz="1000" dirty="0" err="1"/>
              <a:t>Kolenatý</a:t>
            </a:r>
            <a:r>
              <a:rPr lang="en-US" sz="1000" dirty="0"/>
              <a:t> </a:t>
            </a:r>
            <a:r>
              <a:rPr lang="en-US" sz="1000" dirty="0" err="1"/>
              <a:t>一同上场</a:t>
            </a:r>
            <a:r>
              <a:rPr lang="en-US" sz="1000" dirty="0"/>
              <a:t>。 </a:t>
            </a:r>
            <a:r>
              <a:rPr lang="en-US" sz="1000" dirty="0" err="1"/>
              <a:t>她想了解更多有关</a:t>
            </a:r>
            <a:r>
              <a:rPr lang="en-US" sz="1000" dirty="0"/>
              <a:t> Gregor–</a:t>
            </a:r>
            <a:r>
              <a:rPr lang="en-US" sz="1000" dirty="0" err="1"/>
              <a:t>Prus</a:t>
            </a:r>
            <a:r>
              <a:rPr lang="en-US" sz="1000" dirty="0"/>
              <a:t> </a:t>
            </a:r>
            <a:r>
              <a:rPr lang="en-US" sz="1000" dirty="0" err="1"/>
              <a:t>案的信息</a:t>
            </a:r>
            <a:r>
              <a:rPr lang="en-US" sz="1000" dirty="0"/>
              <a:t>。 </a:t>
            </a:r>
            <a:r>
              <a:rPr lang="en-US" sz="1000" dirty="0" err="1"/>
              <a:t>Kolenatý</a:t>
            </a:r>
            <a:r>
              <a:rPr lang="en-US" sz="1000" dirty="0"/>
              <a:t> </a:t>
            </a:r>
            <a:r>
              <a:rPr lang="en-US" sz="1000" dirty="0" err="1"/>
              <a:t>报道：审判是关于普鲁斯男爵的继承权，他于</a:t>
            </a:r>
            <a:r>
              <a:rPr lang="en-US" sz="1000" dirty="0"/>
              <a:t> 1827 </a:t>
            </a:r>
            <a:r>
              <a:rPr lang="en-US" sz="1000" dirty="0" err="1"/>
              <a:t>年死于无子</a:t>
            </a:r>
            <a:r>
              <a:rPr lang="en-US" sz="1000" dirty="0"/>
              <a:t>。 </a:t>
            </a:r>
            <a:r>
              <a:rPr lang="en-US" sz="1000" dirty="0" err="1"/>
              <a:t>他的堂兄埃默里希·普鲁斯</a:t>
            </a:r>
            <a:r>
              <a:rPr lang="en-US" sz="1000" dirty="0"/>
              <a:t> (Emmerich </a:t>
            </a:r>
            <a:r>
              <a:rPr lang="en-US" sz="1000" dirty="0" err="1"/>
              <a:t>Prus</a:t>
            </a:r>
            <a:r>
              <a:rPr lang="en-US" sz="1000" dirty="0"/>
              <a:t>) </a:t>
            </a:r>
            <a:r>
              <a:rPr lang="en-US" sz="1000" dirty="0" err="1"/>
              <a:t>和一位名叫费迪南德·格雷戈尔</a:t>
            </a:r>
            <a:r>
              <a:rPr lang="en-US" sz="1000" dirty="0"/>
              <a:t> (Ferdinand Gregor) </a:t>
            </a:r>
            <a:r>
              <a:rPr lang="en-US" sz="1000" dirty="0" err="1"/>
              <a:t>的年轻人为争夺他的卢科夫庄园而争吵不休，格雷戈尔的继承权来自一项口头法令，据此麦格雷戈先生将继承他的财产</a:t>
            </a:r>
            <a:r>
              <a:rPr lang="en-US" sz="1000" dirty="0"/>
              <a:t>。 </a:t>
            </a:r>
            <a:r>
              <a:rPr lang="en-US" sz="1000" dirty="0" err="1"/>
              <a:t>阿尔伯特，最后的格雷戈里，只有出示书面遗嘱才能胜诉</a:t>
            </a:r>
            <a:r>
              <a:rPr lang="en-US" sz="1000" dirty="0"/>
              <a:t>。 </a:t>
            </a:r>
            <a:r>
              <a:rPr lang="en-US" sz="1000" dirty="0" err="1"/>
              <a:t>奇怪的是，马蒂可以准确描述遗嘱的位置和内容：普鲁斯男爵将他的财产遗赠给了私生子费迪南德格雷戈尔</a:t>
            </a:r>
            <a:r>
              <a:rPr lang="en-US" sz="1000" dirty="0"/>
              <a:t>。 </a:t>
            </a:r>
            <a:r>
              <a:rPr lang="en-US" sz="1000" dirty="0" err="1"/>
              <a:t>他的母亲是一位名叫埃利安·麦格雷戈</a:t>
            </a:r>
            <a:r>
              <a:rPr lang="en-US" sz="1000" dirty="0"/>
              <a:t> (</a:t>
            </a:r>
            <a:r>
              <a:rPr lang="en-US" sz="1000" dirty="0" err="1"/>
              <a:t>Ellian</a:t>
            </a:r>
            <a:r>
              <a:rPr lang="en-US" sz="1000" dirty="0"/>
              <a:t> MacGregor) </a:t>
            </a:r>
            <a:r>
              <a:rPr lang="en-US" sz="1000" dirty="0" err="1"/>
              <a:t>的歌手</a:t>
            </a:r>
            <a:r>
              <a:rPr lang="en-US" sz="1000" dirty="0"/>
              <a:t>。 </a:t>
            </a:r>
            <a:r>
              <a:rPr lang="en-US" sz="1000" dirty="0" err="1"/>
              <a:t>Kolenatý</a:t>
            </a:r>
            <a:r>
              <a:rPr lang="en-US" sz="1000" dirty="0"/>
              <a:t> </a:t>
            </a:r>
            <a:r>
              <a:rPr lang="en-US" sz="1000" dirty="0" err="1"/>
              <a:t>不相信她，但</a:t>
            </a:r>
            <a:r>
              <a:rPr lang="en-US" sz="1000" dirty="0"/>
              <a:t> Gregor </a:t>
            </a:r>
            <a:r>
              <a:rPr lang="en-US" sz="1000" dirty="0" err="1"/>
              <a:t>强迫他调查此事</a:t>
            </a:r>
            <a:r>
              <a:rPr lang="en-US" sz="1000" dirty="0"/>
              <a:t>。 </a:t>
            </a:r>
            <a:r>
              <a:rPr lang="en-US" sz="1000" dirty="0" err="1"/>
              <a:t>阿尔伯特格雷戈尔对马蒂着迷并骚扰她</a:t>
            </a:r>
            <a:r>
              <a:rPr lang="en-US" sz="1000" dirty="0"/>
              <a:t>。 </a:t>
            </a:r>
            <a:r>
              <a:rPr lang="en-US" sz="1000" dirty="0" err="1"/>
              <a:t>她告诉他他能为她做些什么：她正在寻找他一定是从老普鲁斯那里继承来的希腊手稿</a:t>
            </a:r>
            <a:r>
              <a:rPr lang="en-US" sz="1000" dirty="0"/>
              <a:t>。 </a:t>
            </a:r>
            <a:r>
              <a:rPr lang="en-US" sz="1000" dirty="0" err="1"/>
              <a:t>Kolenatý</a:t>
            </a:r>
            <a:r>
              <a:rPr lang="en-US" sz="1000" dirty="0"/>
              <a:t> </a:t>
            </a:r>
            <a:r>
              <a:rPr lang="en-US" sz="1000" dirty="0" err="1"/>
              <a:t>在对手</a:t>
            </a:r>
            <a:r>
              <a:rPr lang="en-US" sz="1000" dirty="0"/>
              <a:t> Jaroslav </a:t>
            </a:r>
            <a:r>
              <a:rPr lang="en-US" sz="1000" dirty="0" err="1"/>
              <a:t>Prus</a:t>
            </a:r>
            <a:r>
              <a:rPr lang="en-US" sz="1000" dirty="0"/>
              <a:t> </a:t>
            </a:r>
            <a:r>
              <a:rPr lang="en-US" sz="1000" dirty="0" err="1"/>
              <a:t>的房子里找到了遗嘱，并与他一起返回</a:t>
            </a:r>
            <a:r>
              <a:rPr lang="en-US" sz="1000" dirty="0"/>
              <a:t>。 </a:t>
            </a:r>
            <a:r>
              <a:rPr lang="en-US" sz="1000" dirty="0" err="1"/>
              <a:t>仍然需要澄清的是，费迪南德格雷戈尔是否真的是普鲁斯男爵的儿子</a:t>
            </a:r>
            <a:r>
              <a:rPr lang="en-US" sz="1000" dirty="0"/>
              <a:t>。 Emilia Marty </a:t>
            </a:r>
            <a:r>
              <a:rPr lang="en-US" sz="1000" dirty="0" err="1"/>
              <a:t>想要给</a:t>
            </a:r>
            <a:r>
              <a:rPr lang="en-US" sz="1000" dirty="0"/>
              <a:t> </a:t>
            </a:r>
            <a:r>
              <a:rPr lang="en-US" sz="1000" dirty="0" err="1"/>
              <a:t>Kolenatý</a:t>
            </a:r>
            <a:r>
              <a:rPr lang="en-US" sz="1000" dirty="0"/>
              <a:t> </a:t>
            </a:r>
            <a:r>
              <a:rPr lang="en-US" sz="1000" dirty="0" err="1"/>
              <a:t>一份旧文件，以提供证据</a:t>
            </a:r>
            <a:endParaRPr lang="en-US" sz="1000" dirty="0"/>
          </a:p>
          <a:p>
            <a:endParaRPr lang="en-US" sz="1000" dirty="0"/>
          </a:p>
          <a:p>
            <a:r>
              <a:rPr lang="zh-CN" altLang="en-US" sz="1000" dirty="0"/>
              <a:t>第二幕 </a:t>
            </a:r>
            <a:endParaRPr lang="de-DE" altLang="zh-CN" sz="1000" dirty="0"/>
          </a:p>
          <a:p>
            <a:endParaRPr lang="de-DE" altLang="zh-CN" sz="1000" dirty="0"/>
          </a:p>
          <a:p>
            <a:r>
              <a:rPr lang="zh-CN" altLang="en-US" sz="1000" dirty="0"/>
              <a:t>在剧院演出之后。 一位清洁女工和一位机械师谈论 </a:t>
            </a:r>
            <a:r>
              <a:rPr lang="en-US" altLang="zh-CN" sz="1000" dirty="0"/>
              <a:t>Marty</a:t>
            </a:r>
            <a:r>
              <a:rPr lang="zh-CN" altLang="en-US" sz="1000" dirty="0"/>
              <a:t>，它在这里取得了巨大的成功。 几个仰慕者在等着她：</a:t>
            </a:r>
            <a:r>
              <a:rPr lang="en-US" altLang="zh-CN" sz="1000" dirty="0"/>
              <a:t>Jaroslav </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Albert Gregor</a:t>
            </a:r>
            <a:r>
              <a:rPr lang="zh-CN" altLang="en-US" sz="1000" dirty="0"/>
              <a:t>。 最后是 </a:t>
            </a:r>
            <a:r>
              <a:rPr lang="en-US" altLang="zh-CN" sz="1000" dirty="0" err="1"/>
              <a:t>Prus</a:t>
            </a:r>
            <a:r>
              <a:rPr lang="en-US" altLang="zh-CN" sz="1000" dirty="0"/>
              <a:t> </a:t>
            </a:r>
            <a:r>
              <a:rPr lang="zh-CN" altLang="en-US" sz="1000" dirty="0"/>
              <a:t>的儿子 </a:t>
            </a:r>
            <a:r>
              <a:rPr lang="en-US" altLang="zh-CN" sz="1000" dirty="0" err="1"/>
              <a:t>Janek</a:t>
            </a:r>
            <a:r>
              <a:rPr lang="zh-CN" altLang="en-US" sz="1000" dirty="0"/>
              <a:t>，他刚刚发现他的未婚妻 </a:t>
            </a:r>
            <a:r>
              <a:rPr lang="en-US" altLang="zh-CN" sz="1000" dirty="0"/>
              <a:t>Krista </a:t>
            </a:r>
            <a:r>
              <a:rPr lang="zh-CN" altLang="en-US" sz="1000" dirty="0"/>
              <a:t>想要和他分手，因为这门艺术。 马蒂冷漠或粗鲁地回应所有赞美。 她只给了疯老头豪克</a:t>
            </a:r>
            <a:r>
              <a:rPr lang="en-US" altLang="zh-CN" sz="1000" dirty="0"/>
              <a:t>-</a:t>
            </a:r>
            <a:r>
              <a:rPr lang="zh-CN" altLang="en-US" sz="1000" dirty="0"/>
              <a:t>森多夫一个吻。 他相信他从她身上认出了歌手 </a:t>
            </a:r>
            <a:r>
              <a:rPr lang="en-US" altLang="zh-CN" sz="1000" dirty="0"/>
              <a:t>Eugenia Montez</a:t>
            </a:r>
            <a:r>
              <a:rPr lang="zh-CN" altLang="en-US" sz="1000" dirty="0"/>
              <a:t>，五十年前他与她有过一段恋情。 艾米莉亚向他展示了自己。 雅罗斯拉夫</a:t>
            </a:r>
            <a:r>
              <a:rPr lang="en-US" altLang="zh-CN" sz="1000" dirty="0"/>
              <a:t>·</a:t>
            </a:r>
            <a:r>
              <a:rPr lang="zh-CN" altLang="en-US" sz="1000" dirty="0"/>
              <a:t>普鲁斯 </a:t>
            </a:r>
            <a:r>
              <a:rPr lang="en-US" altLang="zh-CN" sz="1000" dirty="0"/>
              <a:t>(Jaroslav </a:t>
            </a:r>
            <a:r>
              <a:rPr lang="en-US" altLang="zh-CN" sz="1000" dirty="0" err="1"/>
              <a:t>Prus</a:t>
            </a:r>
            <a:r>
              <a:rPr lang="en-US" altLang="zh-CN" sz="1000" dirty="0"/>
              <a:t>) </a:t>
            </a:r>
            <a:r>
              <a:rPr lang="zh-CN" altLang="en-US" sz="1000" dirty="0"/>
              <a:t>在文件中发现了情书，均署名 </a:t>
            </a:r>
            <a:r>
              <a:rPr lang="en-US" altLang="zh-CN" sz="1000" dirty="0"/>
              <a:t>E.M. </a:t>
            </a:r>
            <a:r>
              <a:rPr lang="zh-CN" altLang="en-US" sz="1000" dirty="0"/>
              <a:t>他认为，有问题的继承人不是 </a:t>
            </a:r>
            <a:r>
              <a:rPr lang="en-US" altLang="zh-CN" sz="1000" dirty="0" err="1"/>
              <a:t>Ellian</a:t>
            </a:r>
            <a:r>
              <a:rPr lang="en-US" altLang="zh-CN" sz="1000" dirty="0"/>
              <a:t> MacGregor </a:t>
            </a:r>
            <a:r>
              <a:rPr lang="zh-CN" altLang="en-US" sz="1000" dirty="0"/>
              <a:t>的母亲，而是 </a:t>
            </a:r>
            <a:r>
              <a:rPr lang="en-US" altLang="zh-CN" sz="1000" dirty="0"/>
              <a:t>Elina </a:t>
            </a:r>
            <a:r>
              <a:rPr lang="en-US" altLang="zh-CN" sz="1000" dirty="0" err="1"/>
              <a:t>Makropulos</a:t>
            </a:r>
            <a:r>
              <a:rPr lang="en-US" altLang="zh-CN" sz="1000" dirty="0"/>
              <a:t>——</a:t>
            </a:r>
            <a:r>
              <a:rPr lang="zh-CN" altLang="en-US" sz="1000" dirty="0"/>
              <a:t>他在旧的洗礼登记册上找到的这个名字。 结果，所有权将不再属于格雷戈尔，而是继续授予普鲁斯。 他还提到了一份他发现但不想放弃的密封的希腊文件。 艾米莉亚</a:t>
            </a:r>
            <a:r>
              <a:rPr lang="en-US" altLang="zh-CN" sz="1000" dirty="0"/>
              <a:t>·</a:t>
            </a:r>
            <a:r>
              <a:rPr lang="zh-CN" altLang="en-US" sz="1000" dirty="0"/>
              <a:t>马蒂只能说服他以一夜情为代价把文件交给她</a:t>
            </a:r>
            <a:endParaRPr lang="de-DE" altLang="zh-CN" sz="1000" dirty="0"/>
          </a:p>
          <a:p>
            <a:endParaRPr lang="de-DE" sz="1000" dirty="0"/>
          </a:p>
          <a:p>
            <a:r>
              <a:rPr lang="zh-CN" altLang="en-US" sz="1000" dirty="0"/>
              <a:t>第三幕 在旅馆里。 在他们一起度过的那个晚上之后，雅罗斯拉夫</a:t>
            </a:r>
            <a:r>
              <a:rPr lang="en-US" altLang="zh-CN" sz="1000" dirty="0"/>
              <a:t>·</a:t>
            </a:r>
            <a:r>
              <a:rPr lang="zh-CN" altLang="en-US" sz="1000" dirty="0"/>
              <a:t>普鲁斯将密封的文件交给了艾米莉亚。 他被她的冷漠击退了。 他收到一封信，上面写着他儿子的遗言：</a:t>
            </a:r>
            <a:r>
              <a:rPr lang="en-US" altLang="zh-CN" sz="1000" dirty="0" err="1"/>
              <a:t>Janek</a:t>
            </a:r>
            <a:r>
              <a:rPr lang="en-US" altLang="zh-CN" sz="1000" dirty="0"/>
              <a:t> </a:t>
            </a:r>
            <a:r>
              <a:rPr lang="zh-CN" altLang="en-US" sz="1000" dirty="0"/>
              <a:t>出于对 </a:t>
            </a:r>
            <a:r>
              <a:rPr lang="en-US" altLang="zh-CN" sz="1000" dirty="0"/>
              <a:t>Emilia Marty </a:t>
            </a:r>
            <a:r>
              <a:rPr lang="zh-CN" altLang="en-US" sz="1000" dirty="0"/>
              <a:t>的单恋而开枪自杀。 她没有表现出任何情绪。 </a:t>
            </a:r>
            <a:r>
              <a:rPr lang="en-US" altLang="zh-CN" sz="1000" dirty="0"/>
              <a:t>Hauk-</a:t>
            </a:r>
            <a:r>
              <a:rPr lang="en-US" altLang="zh-CN" sz="1000" dirty="0" err="1"/>
              <a:t>Šendorf</a:t>
            </a:r>
            <a:r>
              <a:rPr lang="en-US" altLang="zh-CN" sz="1000" dirty="0"/>
              <a:t> </a:t>
            </a:r>
            <a:r>
              <a:rPr lang="zh-CN" altLang="en-US" sz="1000" dirty="0"/>
              <a:t>再次出现。 他想和她一起逃到西班牙，她自然而然地同意了。 离开的标志是博士的出现。 </a:t>
            </a:r>
            <a:r>
              <a:rPr lang="en-US" altLang="zh-CN" sz="1000" dirty="0" err="1"/>
              <a:t>Kolenatý</a:t>
            </a:r>
            <a:r>
              <a:rPr lang="zh-CN" altLang="en-US" sz="1000" dirty="0"/>
              <a:t>、</a:t>
            </a:r>
            <a:r>
              <a:rPr lang="en-US" altLang="zh-CN" sz="1000" dirty="0"/>
              <a:t>Gregor</a:t>
            </a:r>
            <a:r>
              <a:rPr lang="zh-CN" altLang="en-US" sz="1000" dirty="0"/>
              <a:t>、</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Krista </a:t>
            </a:r>
            <a:r>
              <a:rPr lang="zh-CN" altLang="en-US" sz="1000" dirty="0"/>
              <a:t>阻止了比赛。 她被指控伪造文件：她给克里斯塔的亲笔签名和据称是旧文件上的签名是一样的。 此外，她的良心上还有 </a:t>
            </a:r>
            <a:r>
              <a:rPr lang="en-US" altLang="zh-CN" sz="1000" dirty="0" err="1"/>
              <a:t>Janek</a:t>
            </a:r>
            <a:r>
              <a:rPr lang="zh-CN" altLang="en-US" sz="1000" dirty="0"/>
              <a:t>。 搜查她的行李后发现了更多的罪证，艾米莉亚</a:t>
            </a:r>
            <a:r>
              <a:rPr lang="en-US" altLang="zh-CN" sz="1000" dirty="0"/>
              <a:t>·</a:t>
            </a:r>
            <a:r>
              <a:rPr lang="zh-CN" altLang="en-US" sz="1000" dirty="0"/>
              <a:t>马蒂终于不得不揭开她的秘密：她的名字叫艾琳娜</a:t>
            </a:r>
            <a:r>
              <a:rPr lang="en-US" altLang="zh-CN" sz="1000" dirty="0"/>
              <a:t>·</a:t>
            </a:r>
            <a:r>
              <a:rPr lang="zh-CN" altLang="en-US" sz="1000" dirty="0"/>
              <a:t>马克罗普洛斯，她于 </a:t>
            </a:r>
            <a:r>
              <a:rPr lang="en-US" altLang="zh-CN" sz="1000" dirty="0"/>
              <a:t>1585 </a:t>
            </a:r>
            <a:r>
              <a:rPr lang="zh-CN" altLang="en-US" sz="1000" dirty="0"/>
              <a:t>年出生在克里特岛。 她的父亲 </a:t>
            </a:r>
            <a:r>
              <a:rPr lang="en-US" altLang="zh-CN" sz="1000" dirty="0"/>
              <a:t>Hieronymus </a:t>
            </a:r>
            <a:r>
              <a:rPr lang="en-US" altLang="zh-CN" sz="1000" dirty="0" err="1"/>
              <a:t>Makropulos</a:t>
            </a:r>
            <a:r>
              <a:rPr lang="en-US" altLang="zh-CN" sz="1000" dirty="0"/>
              <a:t> </a:t>
            </a:r>
            <a:r>
              <a:rPr lang="zh-CN" altLang="en-US" sz="1000" dirty="0"/>
              <a:t>是布拉格的一名炼金术士，也是鲁道夫二世皇帝的私人医生。他不得不在她身上测试一种长生不老药，这种药本可以让她长生不老。 然后她陷入昏迷，她的父亲进了监狱。 一周后，她醒来并逃走了。 从那以后，她有了很多名字，包括 </a:t>
            </a:r>
            <a:r>
              <a:rPr lang="en-US" altLang="zh-CN" sz="1000" dirty="0" err="1"/>
              <a:t>Ellian</a:t>
            </a:r>
            <a:r>
              <a:rPr lang="en-US" altLang="zh-CN" sz="1000" dirty="0"/>
              <a:t> MacGregor </a:t>
            </a:r>
            <a:r>
              <a:rPr lang="zh-CN" altLang="en-US" sz="1000" dirty="0"/>
              <a:t>和 </a:t>
            </a:r>
            <a:r>
              <a:rPr lang="en-US" altLang="zh-CN" sz="1000" dirty="0"/>
              <a:t>Eugenia Montez</a:t>
            </a:r>
            <a:r>
              <a:rPr lang="zh-CN" altLang="en-US" sz="1000" dirty="0"/>
              <a:t>。 她将她父亲的食谱留给了普鲁斯男爵，他是她唯一爱过的男人，并且与他育有一个儿子费迪南德。 现在丹药的效果已经过期了。 为了再活 </a:t>
            </a:r>
            <a:r>
              <a:rPr lang="en-US" altLang="zh-CN" sz="1000" dirty="0"/>
              <a:t>300 </a:t>
            </a:r>
            <a:r>
              <a:rPr lang="zh-CN" altLang="en-US" sz="1000" dirty="0"/>
              <a:t>年，她一直在寻找食谱。 她现在已经意识到她想屈服于有限，并将长生不老药的配方交给克丽丝塔，她拿走了并烧掉了。</a:t>
            </a:r>
            <a:endParaRPr lang="en-US" sz="1000" dirty="0"/>
          </a:p>
        </p:txBody>
      </p:sp>
      <p:sp>
        <p:nvSpPr>
          <p:cNvPr id="6" name="Rectangle 1">
            <a:extLst>
              <a:ext uri="{FF2B5EF4-FFF2-40B4-BE49-F238E27FC236}">
                <a16:creationId xmlns:a16="http://schemas.microsoft.com/office/drawing/2014/main" id="{CD7EF85A-AC9E-0C51-B1D4-D46FCC58D695}"/>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0604F16-F73D-299D-9935-760599289D84}"/>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52484DD9-3CF6-1D74-DE18-4B947410AB6E}"/>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04BA5DBF-7E37-83DD-7128-CD92EC33629F}"/>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Grafik 11" descr="Ein Bild, das Person enthält.&#10;&#10;Automatisch generierte Beschreibung">
            <a:extLst>
              <a:ext uri="{FF2B5EF4-FFF2-40B4-BE49-F238E27FC236}">
                <a16:creationId xmlns:a16="http://schemas.microsoft.com/office/drawing/2014/main" id="{86F0A539-6074-8BED-872E-3273236CB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2400"/>
            <a:ext cx="4666573" cy="3195588"/>
          </a:xfrm>
          <a:prstGeom prst="rect">
            <a:avLst/>
          </a:prstGeom>
        </p:spPr>
      </p:pic>
    </p:spTree>
    <p:extLst>
      <p:ext uri="{BB962C8B-B14F-4D97-AF65-F5344CB8AC3E}">
        <p14:creationId xmlns:p14="http://schemas.microsoft.com/office/powerpoint/2010/main" val="933313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darstellend enthält.&#10;&#10;Automatisch generierte Beschreibung">
            <a:extLst>
              <a:ext uri="{FF2B5EF4-FFF2-40B4-BE49-F238E27FC236}">
                <a16:creationId xmlns:a16="http://schemas.microsoft.com/office/drawing/2014/main" id="{85D7EE2A-53AC-D0C2-31D4-7FAEB8CA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5061858" cy="3466272"/>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F6380B2-8FFB-5B05-1E34-5CEC64814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1154"/>
            <a:ext cx="5168900" cy="3539573"/>
          </a:xfrm>
          <a:prstGeom prst="rect">
            <a:avLst/>
          </a:prstGeom>
        </p:spPr>
      </p:pic>
      <p:pic>
        <p:nvPicPr>
          <p:cNvPr id="7" name="Grafik 6" descr="Ein Bild, das drinnen, Toilette, Badezimmer enthält.&#10;&#10;Automatisch generierte Beschreibung">
            <a:extLst>
              <a:ext uri="{FF2B5EF4-FFF2-40B4-BE49-F238E27FC236}">
                <a16:creationId xmlns:a16="http://schemas.microsoft.com/office/drawing/2014/main" id="{55372149-43A4-9057-AB7F-8C52D9672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0"/>
            <a:ext cx="4953000" cy="3391728"/>
          </a:xfrm>
          <a:prstGeom prst="rect">
            <a:avLst/>
          </a:prstGeom>
        </p:spPr>
      </p:pic>
      <p:pic>
        <p:nvPicPr>
          <p:cNvPr id="9" name="Grafik 8" descr="Ein Bild, das Decke, Personen, Balken enthält.&#10;&#10;Automatisch generierte Beschreibung">
            <a:extLst>
              <a:ext uri="{FF2B5EF4-FFF2-40B4-BE49-F238E27FC236}">
                <a16:creationId xmlns:a16="http://schemas.microsoft.com/office/drawing/2014/main" id="{DF21F43C-7EA7-A1F0-C86A-01AAE17323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168900" cy="3539573"/>
          </a:xfrm>
          <a:prstGeom prst="rect">
            <a:avLst/>
          </a:prstGeom>
        </p:spPr>
      </p:pic>
    </p:spTree>
    <p:extLst>
      <p:ext uri="{BB962C8B-B14F-4D97-AF65-F5344CB8AC3E}">
        <p14:creationId xmlns:p14="http://schemas.microsoft.com/office/powerpoint/2010/main" val="2554462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9D1A2F67-370F-EBFE-A494-87FCAC5FA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innen, darstellend enthält.&#10;&#10;Automatisch generierte Beschreibung">
            <a:extLst>
              <a:ext uri="{FF2B5EF4-FFF2-40B4-BE49-F238E27FC236}">
                <a16:creationId xmlns:a16="http://schemas.microsoft.com/office/drawing/2014/main" id="{278C6877-BEE9-3559-D6D7-3ED28E188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a:extLst>
              <a:ext uri="{FF2B5EF4-FFF2-40B4-BE49-F238E27FC236}">
                <a16:creationId xmlns:a16="http://schemas.microsoft.com/office/drawing/2014/main" id="{8DEA5913-6444-578B-7244-87907988C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a:extLst>
              <a:ext uri="{FF2B5EF4-FFF2-40B4-BE49-F238E27FC236}">
                <a16:creationId xmlns:a16="http://schemas.microsoft.com/office/drawing/2014/main" id="{6FB41661-D410-7EE4-2B07-A7F7155A8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1560043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34" descr="Ein Bild, das Fisch, weichflossige Fische enthält.&#10;&#10;Automatisch generierte Beschreibung">
            <a:extLst>
              <a:ext uri="{FF2B5EF4-FFF2-40B4-BE49-F238E27FC236}">
                <a16:creationId xmlns:a16="http://schemas.microsoft.com/office/drawing/2014/main" id="{539BE44A-86AD-1CB2-D14A-7527475CBD26}"/>
              </a:ext>
            </a:extLst>
          </p:cNvPr>
          <p:cNvPicPr>
            <a:picLocks noChangeAspect="1"/>
          </p:cNvPicPr>
          <p:nvPr/>
        </p:nvPicPr>
        <p:blipFill rotWithShape="1">
          <a:blip r:embed="rId2">
            <a:extLst>
              <a:ext uri="{28A0092B-C50C-407E-A947-70E740481C1C}">
                <a14:useLocalDpi xmlns:a14="http://schemas.microsoft.com/office/drawing/2010/main" val="0"/>
              </a:ext>
            </a:extLst>
          </a:blip>
          <a:srcRect l="4220" r="3431" b="4"/>
          <a:stretch/>
        </p:blipFill>
        <p:spPr>
          <a:xfrm>
            <a:off x="4194167" y="3272588"/>
            <a:ext cx="4960623" cy="3585411"/>
          </a:xfrm>
          <a:prstGeom prst="rect">
            <a:avLst/>
          </a:prstGeom>
        </p:spPr>
      </p:pic>
      <p:pic>
        <p:nvPicPr>
          <p:cNvPr id="33" name="Grafik 32" descr="Ein Bild, das Text enthält.&#10;&#10;Automatisch generierte Beschreibung">
            <a:extLst>
              <a:ext uri="{FF2B5EF4-FFF2-40B4-BE49-F238E27FC236}">
                <a16:creationId xmlns:a16="http://schemas.microsoft.com/office/drawing/2014/main" id="{3B503A48-6008-87F6-2A49-E0AAA62F9687}"/>
              </a:ext>
            </a:extLst>
          </p:cNvPr>
          <p:cNvPicPr>
            <a:picLocks noChangeAspect="1"/>
          </p:cNvPicPr>
          <p:nvPr/>
        </p:nvPicPr>
        <p:blipFill rotWithShape="1">
          <a:blip r:embed="rId3">
            <a:extLst>
              <a:ext uri="{28A0092B-C50C-407E-A947-70E740481C1C}">
                <a14:useLocalDpi xmlns:a14="http://schemas.microsoft.com/office/drawing/2010/main" val="0"/>
              </a:ext>
            </a:extLst>
          </a:blip>
          <a:srcRect l="9652"/>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38" name="Grafik 37" descr="Ein Bild, das drinnen enthält.&#10;&#10;Automatisch generierte Beschreibung">
            <a:extLst>
              <a:ext uri="{FF2B5EF4-FFF2-40B4-BE49-F238E27FC236}">
                <a16:creationId xmlns:a16="http://schemas.microsoft.com/office/drawing/2014/main" id="{E2870273-97F6-81B9-D967-4826B45E5DA8}"/>
              </a:ext>
            </a:extLst>
          </p:cNvPr>
          <p:cNvPicPr>
            <a:picLocks noChangeAspect="1"/>
          </p:cNvPicPr>
          <p:nvPr/>
        </p:nvPicPr>
        <p:blipFill rotWithShape="1">
          <a:blip r:embed="rId4">
            <a:extLst>
              <a:ext uri="{28A0092B-C50C-407E-A947-70E740481C1C}">
                <a14:useLocalDpi xmlns:a14="http://schemas.microsoft.com/office/drawing/2010/main" val="0"/>
              </a:ext>
            </a:extLst>
          </a:blip>
          <a:srcRect l="7751" r="26450" b="4"/>
          <a:stretch/>
        </p:blipFill>
        <p:spPr>
          <a:xfrm>
            <a:off x="6059870" y="-22547"/>
            <a:ext cx="3094920" cy="3139531"/>
          </a:xfrm>
          <a:prstGeom prst="rect">
            <a:avLst/>
          </a:prstGeom>
        </p:spPr>
      </p:pic>
      <p:pic>
        <p:nvPicPr>
          <p:cNvPr id="40" name="Grafik 39">
            <a:extLst>
              <a:ext uri="{FF2B5EF4-FFF2-40B4-BE49-F238E27FC236}">
                <a16:creationId xmlns:a16="http://schemas.microsoft.com/office/drawing/2014/main" id="{B8699306-77E5-D5F5-7CDC-9A3C7DCF446D}"/>
              </a:ext>
            </a:extLst>
          </p:cNvPr>
          <p:cNvPicPr>
            <a:picLocks noChangeAspect="1"/>
          </p:cNvPicPr>
          <p:nvPr/>
        </p:nvPicPr>
        <p:blipFill rotWithShape="1">
          <a:blip r:embed="rId5">
            <a:extLst>
              <a:ext uri="{28A0092B-C50C-407E-A947-70E740481C1C}">
                <a14:useLocalDpi xmlns:a14="http://schemas.microsoft.com/office/drawing/2010/main" val="0"/>
              </a:ext>
            </a:extLst>
          </a:blip>
          <a:srcRect l="3511" r="4805" b="-2"/>
          <a:stretch/>
        </p:blipFill>
        <p:spPr>
          <a:xfrm>
            <a:off x="20" y="4065775"/>
            <a:ext cx="4063444" cy="2792224"/>
          </a:xfrm>
          <a:prstGeom prst="rect">
            <a:avLst/>
          </a:prstGeom>
        </p:spPr>
      </p:pic>
    </p:spTree>
    <p:extLst>
      <p:ext uri="{BB962C8B-B14F-4D97-AF65-F5344CB8AC3E}">
        <p14:creationId xmlns:p14="http://schemas.microsoft.com/office/powerpoint/2010/main" val="544318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65502" y="64997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6C48A490-C249-E587-436D-8DB459B3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24" y="117511"/>
            <a:ext cx="4716587" cy="641875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7BA6344E-42A3-7425-E54E-ECECE7F2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9" y="4425346"/>
            <a:ext cx="4802660" cy="2110922"/>
          </a:xfrm>
          <a:prstGeom prst="rect">
            <a:avLst/>
          </a:prstGeom>
        </p:spPr>
      </p:pic>
    </p:spTree>
    <p:extLst>
      <p:ext uri="{BB962C8B-B14F-4D97-AF65-F5344CB8AC3E}">
        <p14:creationId xmlns:p14="http://schemas.microsoft.com/office/powerpoint/2010/main" val="1037666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3" y="1162050"/>
            <a:ext cx="4225066" cy="5940088"/>
          </a:xfrm>
          <a:prstGeom prst="rect">
            <a:avLst/>
          </a:prstGeom>
          <a:noFill/>
        </p:spPr>
        <p:txBody>
          <a:bodyPr wrap="square">
            <a:spAutoFit/>
          </a:bodyPr>
          <a:lstStyle/>
          <a:p>
            <a:pPr algn="just"/>
            <a:r>
              <a:rPr lang="en-US" sz="1000" dirty="0">
                <a:latin typeface="DengXian (Textkörper)"/>
              </a:rPr>
              <a:t>当 Georges Bizet 的 Les </a:t>
            </a:r>
            <a:r>
              <a:rPr lang="en-US" sz="1000" dirty="0" err="1">
                <a:latin typeface="DengXian (Textkörper)"/>
              </a:rPr>
              <a:t>pêcheurs</a:t>
            </a:r>
            <a:r>
              <a:rPr lang="en-US" sz="1000" dirty="0">
                <a:latin typeface="DengXian (Textkörper)"/>
              </a:rPr>
              <a:t> de </a:t>
            </a:r>
            <a:r>
              <a:rPr lang="en-US" sz="1000" dirty="0" err="1">
                <a:latin typeface="DengXian (Textkörper)"/>
              </a:rPr>
              <a:t>perles（采珠人）于</a:t>
            </a:r>
            <a:r>
              <a:rPr lang="en-US" sz="1000" dirty="0">
                <a:latin typeface="DengXian (Textkörper)"/>
              </a:rPr>
              <a:t> 1863 年 9 月 30 </a:t>
            </a:r>
            <a:r>
              <a:rPr lang="en-US" sz="1000" dirty="0" err="1">
                <a:latin typeface="DengXian (Textkörper)"/>
              </a:rPr>
              <a:t>日在新建的</a:t>
            </a:r>
            <a:r>
              <a:rPr lang="en-US" sz="1000" dirty="0">
                <a:latin typeface="DengXian (Textkörper)"/>
              </a:rPr>
              <a:t> Théâtre-</a:t>
            </a:r>
            <a:r>
              <a:rPr lang="en-US" sz="1000" dirty="0" err="1">
                <a:latin typeface="DengXian (Textkörper)"/>
              </a:rPr>
              <a:t>Lyrique</a:t>
            </a:r>
            <a:r>
              <a:rPr lang="en-US" sz="1000" dirty="0">
                <a:latin typeface="DengXian (Textkörper)"/>
              </a:rPr>
              <a:t> </a:t>
            </a:r>
            <a:r>
              <a:rPr lang="en-US" sz="1000" dirty="0" err="1">
                <a:latin typeface="DengXian (Textkörper)"/>
              </a:rPr>
              <a:t>首演时，也就是今天位于</a:t>
            </a:r>
            <a:r>
              <a:rPr lang="en-US" sz="1000" dirty="0">
                <a:latin typeface="DengXian (Textkörper)"/>
              </a:rPr>
              <a:t> Place du Châtelet </a:t>
            </a:r>
            <a:r>
              <a:rPr lang="en-US" sz="1000" dirty="0" err="1">
                <a:latin typeface="DengXian (Textkörper)"/>
              </a:rPr>
              <a:t>的巴黎市政厅剧院，巴黎已经存在了十年年</a:t>
            </a:r>
            <a:r>
              <a:rPr lang="en-US" sz="1000" dirty="0">
                <a:latin typeface="DengXian (Textkörper)"/>
              </a:rPr>
              <a:t> »</a:t>
            </a:r>
            <a:r>
              <a:rPr lang="en-US" sz="1000" dirty="0" err="1">
                <a:latin typeface="DengXian (Textkörper)"/>
              </a:rPr>
              <a:t>Societé</a:t>
            </a:r>
            <a:r>
              <a:rPr lang="en-US" sz="1000" dirty="0">
                <a:latin typeface="DengXian (Textkörper)"/>
              </a:rPr>
              <a:t> des </a:t>
            </a:r>
            <a:r>
              <a:rPr lang="en-US" sz="1000" dirty="0" err="1">
                <a:latin typeface="DengXian (Textkörper)"/>
              </a:rPr>
              <a:t>Eaux</a:t>
            </a:r>
            <a:r>
              <a:rPr lang="en-US" sz="1000" dirty="0">
                <a:latin typeface="DengXian (Textkörper)"/>
              </a:rPr>
              <a:t> </a:t>
            </a:r>
            <a:r>
              <a:rPr lang="en-US" sz="1000" dirty="0" err="1">
                <a:latin typeface="DengXian (Textkörper)"/>
              </a:rPr>
              <a:t>Générales</a:t>
            </a:r>
            <a:r>
              <a:rPr lang="en-US" sz="1000" dirty="0">
                <a:latin typeface="DengXian (Textkörper)"/>
              </a:rPr>
              <a:t>«，</a:t>
            </a:r>
            <a:r>
              <a:rPr lang="en-US" sz="1000" dirty="0" err="1">
                <a:latin typeface="DengXian (Textkörper)"/>
              </a:rPr>
              <a:t>它通过管道为公寓供应新鲜的泉水，这些泉水也通过自</a:t>
            </a:r>
            <a:r>
              <a:rPr lang="en-US" sz="1000" dirty="0">
                <a:latin typeface="DengXian (Textkörper)"/>
              </a:rPr>
              <a:t> 1853 </a:t>
            </a:r>
            <a:r>
              <a:rPr lang="en-US" sz="1000" dirty="0" err="1">
                <a:latin typeface="DengXian (Textkörper)"/>
              </a:rPr>
              <a:t>年以来大规模扩建的地下污水系统作为废水处理</a:t>
            </a:r>
            <a:r>
              <a:rPr lang="en-US" sz="1000" dirty="0">
                <a:latin typeface="DengXian (Textkörper)"/>
              </a:rPr>
              <a:t>。 Place du Châtelet </a:t>
            </a:r>
            <a:r>
              <a:rPr lang="en-US" sz="1000" dirty="0" err="1">
                <a:latin typeface="DengXian (Textkörper)"/>
              </a:rPr>
              <a:t>和拥有</a:t>
            </a:r>
            <a:r>
              <a:rPr lang="en-US" sz="1000" dirty="0">
                <a:latin typeface="DengXian (Textkörper)"/>
              </a:rPr>
              <a:t> 1,800 </a:t>
            </a:r>
            <a:r>
              <a:rPr lang="en-US" sz="1000" dirty="0" err="1">
                <a:latin typeface="DengXian (Textkörper)"/>
              </a:rPr>
              <a:t>个座位的新剧院大楼仅使用了一个季节，在</a:t>
            </a:r>
            <a:r>
              <a:rPr lang="en-US" sz="1000" dirty="0">
                <a:latin typeface="DengXian (Textkörper)"/>
              </a:rPr>
              <a:t> Prefect Haussmann </a:t>
            </a:r>
            <a:r>
              <a:rPr lang="en-US" sz="1000" dirty="0" err="1">
                <a:latin typeface="DengXian (Textkörper)"/>
              </a:rPr>
              <a:t>的要求下建造或重新设计和扩建</a:t>
            </a:r>
            <a:r>
              <a:rPr lang="en-US" sz="1000" dirty="0">
                <a:latin typeface="DengXian (Textkörper)"/>
              </a:rPr>
              <a:t>。 </a:t>
            </a:r>
            <a:r>
              <a:rPr lang="en-US" sz="1000" dirty="0" err="1">
                <a:latin typeface="DengXian (Textkörper)"/>
              </a:rPr>
              <a:t>莱昂·卡瓦略</a:t>
            </a:r>
            <a:r>
              <a:rPr lang="en-US" sz="1000" dirty="0">
                <a:latin typeface="DengXian (Textkörper)"/>
              </a:rPr>
              <a:t> (Léon Carvalho) </a:t>
            </a:r>
            <a:r>
              <a:rPr lang="en-US" sz="1000" dirty="0" err="1">
                <a:latin typeface="DengXian (Textkörper)"/>
              </a:rPr>
              <a:t>担任歌剧院导演的第二个任期刚满一年，而当晚首演的作曲家距离</a:t>
            </a:r>
            <a:r>
              <a:rPr lang="en-US" sz="1000" dirty="0">
                <a:latin typeface="DengXian (Textkörper)"/>
              </a:rPr>
              <a:t> 10 月 15 </a:t>
            </a:r>
            <a:r>
              <a:rPr lang="en-US" sz="1000" dirty="0" err="1">
                <a:latin typeface="DengXian (Textkörper)"/>
              </a:rPr>
              <a:t>日他的生日仅剩三周多，当时他还只有</a:t>
            </a:r>
            <a:r>
              <a:rPr lang="en-US" sz="1000" dirty="0">
                <a:latin typeface="DengXian (Textkörper)"/>
              </a:rPr>
              <a:t> 24 岁。 </a:t>
            </a:r>
            <a:r>
              <a:rPr lang="en-US" sz="1000" dirty="0" err="1">
                <a:latin typeface="DengXian (Textkörper)"/>
              </a:rPr>
              <a:t>然而，随着豪斯曼领导下的城市现代化，市中心的旧住宅区也被摧毁，无产阶级的住所被推到郊区</a:t>
            </a:r>
            <a:r>
              <a:rPr lang="en-US" sz="1000" dirty="0">
                <a:latin typeface="DengXian (Textkörper)"/>
              </a:rPr>
              <a:t>——</a:t>
            </a:r>
            <a:r>
              <a:rPr lang="en-US" sz="1000" dirty="0" err="1">
                <a:latin typeface="DengXian (Textkörper)"/>
              </a:rPr>
              <a:t>这种发展一直持续到巴黎郊区的当今问题</a:t>
            </a:r>
            <a:r>
              <a:rPr lang="en-US" sz="1000" dirty="0">
                <a:latin typeface="DengXian (Textkörper)"/>
              </a:rPr>
              <a:t>。 这样，经济活动仍然以早期资本主义为导向的激进机械化和工业化的影响决定了巴黎在所谓的“第二帝国”中期的城市景观，这是拿破仑三世唯一统治者下的第二帝国本可以做到的。 </a:t>
            </a:r>
          </a:p>
          <a:p>
            <a:pPr algn="just"/>
            <a:endParaRPr lang="en-US" sz="1000" dirty="0">
              <a:latin typeface="DengXian (Textkörper)"/>
            </a:endParaRPr>
          </a:p>
          <a:p>
            <a:pPr algn="just"/>
            <a:r>
              <a:rPr lang="en-US" sz="1000" dirty="0" err="1">
                <a:latin typeface="DengXian (Textkörper)"/>
              </a:rPr>
              <a:t>但就在</a:t>
            </a:r>
            <a:r>
              <a:rPr lang="en-US" sz="1000" dirty="0">
                <a:latin typeface="DengXian (Textkörper)"/>
              </a:rPr>
              <a:t> 1863 年 5 </a:t>
            </a:r>
            <a:r>
              <a:rPr lang="en-US" sz="1000" dirty="0" err="1">
                <a:latin typeface="DengXian (Textkörper)"/>
              </a:rPr>
              <a:t>月佩伦菲歇尔首演前四个月，举行了选举，共和力量从中得到加强</a:t>
            </a:r>
            <a:r>
              <a:rPr lang="en-US" sz="1000" dirty="0">
                <a:latin typeface="DengXian (Textkörper)"/>
              </a:rPr>
              <a:t>。 </a:t>
            </a:r>
            <a:r>
              <a:rPr lang="en-US" sz="1000" dirty="0" err="1">
                <a:latin typeface="DengXian (Textkörper)"/>
              </a:rPr>
              <a:t>结果，拿破仑三世</a:t>
            </a:r>
            <a:r>
              <a:rPr lang="en-US" sz="1000" dirty="0">
                <a:latin typeface="DengXian (Textkörper)"/>
              </a:rPr>
              <a:t>。 </a:t>
            </a:r>
            <a:r>
              <a:rPr lang="en-US" sz="1000" dirty="0" err="1">
                <a:latin typeface="DengXian (Textkörper)"/>
              </a:rPr>
              <a:t>对劳动力做出进一步让步（例如</a:t>
            </a:r>
            <a:r>
              <a:rPr lang="en-US" sz="1000" dirty="0">
                <a:latin typeface="DengXian (Textkörper)"/>
              </a:rPr>
              <a:t> 1864 </a:t>
            </a:r>
            <a:r>
              <a:rPr lang="en-US" sz="1000" dirty="0" err="1">
                <a:latin typeface="DengXian (Textkörper)"/>
              </a:rPr>
              <a:t>年承认罢工权）并允许社会文化自由化，例如新闻法和艺术审查制度</a:t>
            </a:r>
            <a:r>
              <a:rPr lang="en-US" sz="1000" dirty="0">
                <a:latin typeface="DengXian (Textkörper)"/>
              </a:rPr>
              <a:t>。 </a:t>
            </a:r>
            <a:r>
              <a:rPr lang="en-US" sz="1000" dirty="0" err="1">
                <a:latin typeface="DengXian (Textkörper)"/>
              </a:rPr>
              <a:t>因此，比才的</a:t>
            </a:r>
            <a:r>
              <a:rPr lang="en-US" sz="1000" dirty="0">
                <a:latin typeface="DengXian (Textkörper)"/>
              </a:rPr>
              <a:t> »</a:t>
            </a:r>
            <a:r>
              <a:rPr lang="en-US" sz="1000" dirty="0" err="1">
                <a:latin typeface="DengXian (Textkörper)"/>
              </a:rPr>
              <a:t>drame</a:t>
            </a:r>
            <a:r>
              <a:rPr lang="en-US" sz="1000" dirty="0">
                <a:latin typeface="DengXian (Textkörper)"/>
              </a:rPr>
              <a:t> musical«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创作于</a:t>
            </a:r>
            <a:r>
              <a:rPr lang="en-US" sz="1000" dirty="0">
                <a:latin typeface="DengXian (Textkörper)"/>
              </a:rPr>
              <a:t> 1863 </a:t>
            </a:r>
            <a:r>
              <a:rPr lang="en-US" sz="1000" dirty="0" err="1">
                <a:latin typeface="DengXian (Textkörper)"/>
              </a:rPr>
              <a:t>年夏天的短短几周内，因此在历史进程中恰好占据了时代的转折点</a:t>
            </a:r>
            <a:r>
              <a:rPr lang="en-US" sz="1000" dirty="0">
                <a:latin typeface="DengXian (Textkörper)"/>
              </a:rPr>
              <a:t>。 </a:t>
            </a:r>
            <a:r>
              <a:rPr lang="en-US" sz="1000" dirty="0" err="1">
                <a:latin typeface="DengXian (Textkörper)"/>
              </a:rPr>
              <a:t>可以说</a:t>
            </a:r>
            <a:r>
              <a:rPr lang="en-US" sz="1000" dirty="0">
                <a:latin typeface="DengXian (Textkörper)"/>
              </a:rPr>
              <a:t> ›biographically-aesthetics‹ </a:t>
            </a:r>
            <a:r>
              <a:rPr lang="en-US" sz="1000" dirty="0" err="1">
                <a:latin typeface="DengXian (Textkörper)"/>
              </a:rPr>
              <a:t>这部作品标志着一个发展的开始，在这一发展的最后，作曲家将找到异国情调的</a:t>
            </a:r>
            <a:r>
              <a:rPr lang="en-US" sz="1000" dirty="0">
                <a:latin typeface="DengXian (Textkörper)"/>
              </a:rPr>
              <a:t> ›</a:t>
            </a:r>
            <a:r>
              <a:rPr lang="en-US" sz="1000" dirty="0" err="1">
                <a:latin typeface="DengXian (Textkörper)"/>
              </a:rPr>
              <a:t>蛇蝎美人</a:t>
            </a:r>
            <a:r>
              <a:rPr lang="en-US" sz="1000" dirty="0">
                <a:latin typeface="DengXian (Textkörper)"/>
              </a:rPr>
              <a:t> ‹ </a:t>
            </a:r>
            <a:r>
              <a:rPr lang="en-US" sz="1000" dirty="0" err="1">
                <a:latin typeface="DengXian (Textkörper)"/>
              </a:rPr>
              <a:t>的典范，它至今仍对所有艺术产生影响</a:t>
            </a:r>
            <a:r>
              <a:rPr lang="en-US" sz="1000" dirty="0">
                <a:latin typeface="DengXian (Textkörper)"/>
              </a:rPr>
              <a:t>。 1875 年，他在卡门突然去世前不久，在诗意现实主义的框架内设计了这款模型的原型，该框架将音乐表达的流行与几乎可以称为现代的心理学相结合，以创造他自己的个人风格。 1863 </a:t>
            </a:r>
            <a:r>
              <a:rPr lang="en-US" sz="1000" dirty="0" err="1">
                <a:latin typeface="DengXian (Textkörper)"/>
              </a:rPr>
              <a:t>年的</a:t>
            </a:r>
            <a:r>
              <a:rPr lang="en-US" sz="1000" dirty="0">
                <a:latin typeface="DengXian (Textkörper)"/>
              </a:rPr>
              <a:t>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距此还有很长的路要走，但却是迈向它不可或缺的一步</a:t>
            </a:r>
            <a:r>
              <a:rPr lang="en-US" sz="1000" dirty="0">
                <a:latin typeface="DengXian (Textkörper)"/>
              </a:rPr>
              <a:t>——</a:t>
            </a:r>
            <a:r>
              <a:rPr lang="en-US" sz="1000" dirty="0" err="1">
                <a:latin typeface="DengXian (Textkörper)"/>
              </a:rPr>
              <a:t>而且是一首特别好听的歌</a:t>
            </a:r>
            <a:endParaRPr lang="en-US" sz="1000" dirty="0">
              <a:latin typeface="DengXian (Textkörper)"/>
            </a:endParaRPr>
          </a:p>
          <a:p>
            <a:pPr algn="just"/>
            <a:endParaRPr lang="en-US" sz="1000" dirty="0"/>
          </a:p>
          <a:p>
            <a:pPr algn="just"/>
            <a:r>
              <a:rPr lang="zh-CN" altLang="en-US" sz="1000" dirty="0"/>
              <a:t>米歇尔</a:t>
            </a:r>
            <a:r>
              <a:rPr lang="en-US" altLang="zh-CN" sz="1000" dirty="0"/>
              <a:t>·</a:t>
            </a:r>
            <a:r>
              <a:rPr lang="zh-CN" altLang="en-US" sz="1000" dirty="0"/>
              <a:t>卡雷 </a:t>
            </a:r>
            <a:r>
              <a:rPr lang="en-US" altLang="zh-CN" sz="1000" dirty="0"/>
              <a:t>(Michel </a:t>
            </a:r>
            <a:r>
              <a:rPr lang="en-US" altLang="zh-CN" sz="1000" dirty="0" err="1"/>
              <a:t>Carré</a:t>
            </a:r>
            <a:r>
              <a:rPr lang="en-US" altLang="zh-CN" sz="1000" dirty="0"/>
              <a:t>) </a:t>
            </a:r>
            <a:r>
              <a:rPr lang="zh-CN" altLang="en-US" sz="1000" dirty="0"/>
              <a:t>和尤金</a:t>
            </a:r>
            <a:r>
              <a:rPr lang="en-US" altLang="zh-CN" sz="1000" dirty="0"/>
              <a:t>·</a:t>
            </a:r>
            <a:r>
              <a:rPr lang="zh-CN" altLang="en-US" sz="1000" dirty="0"/>
              <a:t>科蒙 </a:t>
            </a:r>
            <a:r>
              <a:rPr lang="en-US" altLang="zh-CN" sz="1000" dirty="0"/>
              <a:t>(Eugène </a:t>
            </a:r>
            <a:r>
              <a:rPr lang="en-US" altLang="zh-CN" sz="1000" dirty="0" err="1"/>
              <a:t>Cormon</a:t>
            </a:r>
            <a:r>
              <a:rPr lang="en-US" altLang="zh-CN" sz="1000" dirty="0"/>
              <a:t>) </a:t>
            </a:r>
            <a:r>
              <a:rPr lang="zh-CN" altLang="en-US" sz="1000" dirty="0"/>
              <a:t>创作的</a:t>
            </a:r>
            <a:r>
              <a:rPr lang="en-US" altLang="zh-CN" sz="1000" dirty="0"/>
              <a:t>《</a:t>
            </a:r>
            <a:r>
              <a:rPr lang="zh-CN" altLang="en-US" sz="1000" dirty="0"/>
              <a:t>采珠人</a:t>
            </a:r>
            <a:r>
              <a:rPr lang="en-US" altLang="zh-CN" sz="1000" dirty="0"/>
              <a:t>》(The Pearl Fishers) </a:t>
            </a:r>
            <a:r>
              <a:rPr lang="zh-CN" altLang="en-US" sz="1000" dirty="0"/>
              <a:t>的剧本经常遭到责骂，并且“被改得更糟”。 因此，故事的结局在 </a:t>
            </a:r>
            <a:r>
              <a:rPr lang="en-US" altLang="zh-CN" sz="1000" dirty="0"/>
              <a:t>1886 </a:t>
            </a:r>
            <a:r>
              <a:rPr lang="zh-CN" altLang="en-US" sz="1000" dirty="0"/>
              <a:t>年和 </a:t>
            </a:r>
            <a:r>
              <a:rPr lang="en-US" altLang="zh-CN" sz="1000" dirty="0"/>
              <a:t>1893 </a:t>
            </a:r>
            <a:r>
              <a:rPr lang="zh-CN" altLang="en-US" sz="1000" dirty="0"/>
              <a:t>年比才死后的第一次复兴中被改变，目的是获得更大的戏剧效果。 </a:t>
            </a:r>
            <a:r>
              <a:rPr lang="en-US" altLang="zh-CN" sz="1000" dirty="0"/>
              <a:t>1863 </a:t>
            </a:r>
            <a:r>
              <a:rPr lang="zh-CN" altLang="en-US" sz="1000" dirty="0"/>
              <a:t>年的原版以纳迪尔和莱拉获救以及 </a:t>
            </a:r>
            <a:r>
              <a:rPr lang="en-US" altLang="zh-CN" sz="1000" dirty="0" err="1"/>
              <a:t>Zurga</a:t>
            </a:r>
            <a:r>
              <a:rPr lang="en-US" altLang="zh-CN" sz="1000" dirty="0"/>
              <a:t> </a:t>
            </a:r>
            <a:r>
              <a:rPr lang="zh-CN" altLang="en-US" sz="1000" dirty="0"/>
              <a:t>的命运不确定而告终，</a:t>
            </a:r>
            <a:r>
              <a:rPr lang="en-US" altLang="zh-CN" sz="1000" dirty="0" err="1"/>
              <a:t>Zurga</a:t>
            </a:r>
            <a:r>
              <a:rPr lang="en-US" altLang="zh-CN" sz="1000" dirty="0"/>
              <a:t> </a:t>
            </a:r>
            <a:r>
              <a:rPr lang="zh-CN" altLang="en-US" sz="1000" dirty="0"/>
              <a:t>还活着但承认在村里放火。 然而，在 </a:t>
            </a:r>
            <a:r>
              <a:rPr lang="en-US" altLang="zh-CN" sz="1000" dirty="0"/>
              <a:t>1886 </a:t>
            </a:r>
            <a:r>
              <a:rPr lang="zh-CN" altLang="en-US" sz="1000" dirty="0"/>
              <a:t>年的版本中，</a:t>
            </a:r>
            <a:r>
              <a:rPr lang="en-US" altLang="zh-CN" sz="1000" dirty="0" err="1"/>
              <a:t>Zurga</a:t>
            </a:r>
            <a:r>
              <a:rPr lang="en-US" altLang="zh-CN" sz="1000" dirty="0"/>
              <a:t> </a:t>
            </a:r>
            <a:r>
              <a:rPr lang="zh-CN" altLang="en-US" sz="1000" dirty="0"/>
              <a:t>在柴堆的火焰中燃烧而不是 </a:t>
            </a:r>
            <a:r>
              <a:rPr lang="en-US" altLang="zh-CN" sz="1000" dirty="0" err="1"/>
              <a:t>Leïla</a:t>
            </a:r>
            <a:r>
              <a:rPr lang="zh-CN" altLang="en-US" sz="1000" dirty="0"/>
              <a:t>，此时整个丛林也燃烧起来</a:t>
            </a:r>
            <a:r>
              <a:rPr lang="en-US" altLang="zh-CN" sz="1000" dirty="0"/>
              <a:t>——</a:t>
            </a:r>
            <a:r>
              <a:rPr lang="zh-CN" altLang="en-US" sz="1000" dirty="0"/>
              <a:t>仿佛编曲者从瓦格纳 </a:t>
            </a:r>
            <a:r>
              <a:rPr lang="en-US" altLang="zh-CN" sz="1000" dirty="0"/>
              <a:t>1876 </a:t>
            </a:r>
            <a:r>
              <a:rPr lang="zh-CN" altLang="en-US" sz="1000" dirty="0"/>
              <a:t>年的</a:t>
            </a:r>
            <a:r>
              <a:rPr lang="en-US" altLang="zh-CN" sz="1000" dirty="0"/>
              <a:t>《</a:t>
            </a:r>
            <a:r>
              <a:rPr lang="zh-CN" altLang="en-US" sz="1000" dirty="0"/>
              <a:t>黄昏</a:t>
            </a:r>
            <a:r>
              <a:rPr lang="en-US" altLang="zh-CN" sz="1000" dirty="0"/>
              <a:t>》</a:t>
            </a:r>
            <a:r>
              <a:rPr lang="zh-CN" altLang="en-US" sz="1000" dirty="0"/>
              <a:t>中汲取了灵感。 最后，</a:t>
            </a:r>
            <a:r>
              <a:rPr lang="en-US" altLang="zh-CN" sz="1000" dirty="0"/>
              <a:t>1893 </a:t>
            </a:r>
            <a:r>
              <a:rPr lang="zh-CN" altLang="en-US" sz="1000" dirty="0"/>
              <a:t>年版的</a:t>
            </a:r>
            <a:r>
              <a:rPr lang="en-US" altLang="zh-CN" sz="1000" dirty="0"/>
              <a:t>《</a:t>
            </a:r>
            <a:r>
              <a:rPr lang="zh-CN" altLang="en-US" sz="1000" dirty="0"/>
              <a:t>采珠人</a:t>
            </a:r>
            <a:r>
              <a:rPr lang="en-US" altLang="zh-CN" sz="1000" dirty="0"/>
              <a:t>》</a:t>
            </a:r>
            <a:r>
              <a:rPr lang="zh-CN" altLang="en-US" sz="1000" dirty="0"/>
              <a:t>显示 </a:t>
            </a:r>
            <a:r>
              <a:rPr lang="en-US" altLang="zh-CN" sz="1000" dirty="0" err="1"/>
              <a:t>Zurga</a:t>
            </a:r>
            <a:r>
              <a:rPr lang="en-US" altLang="zh-CN" sz="1000" dirty="0"/>
              <a:t> </a:t>
            </a:r>
            <a:r>
              <a:rPr lang="zh-CN" altLang="en-US" sz="1000" dirty="0"/>
              <a:t>被愤怒的渔民刺死，因为他们看到 </a:t>
            </a:r>
            <a:r>
              <a:rPr lang="en-US" altLang="zh-CN" sz="1000" dirty="0" err="1"/>
              <a:t>Leïla</a:t>
            </a:r>
            <a:r>
              <a:rPr lang="en-US" altLang="zh-CN" sz="1000" dirty="0"/>
              <a:t> </a:t>
            </a:r>
            <a:r>
              <a:rPr lang="zh-CN" altLang="en-US" sz="1000" dirty="0"/>
              <a:t>和 </a:t>
            </a:r>
            <a:r>
              <a:rPr lang="en-US" altLang="zh-CN" sz="1000" dirty="0"/>
              <a:t>Nadir </a:t>
            </a:r>
            <a:r>
              <a:rPr lang="zh-CN" altLang="en-US" sz="1000" dirty="0"/>
              <a:t>能够逃脱</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381052" y="581025"/>
            <a:ext cx="5446955" cy="6186309"/>
          </a:xfrm>
          <a:prstGeom prst="rect">
            <a:avLst/>
          </a:prstGeom>
          <a:noFill/>
        </p:spPr>
        <p:txBody>
          <a:bodyPr wrap="square">
            <a:spAutoFit/>
          </a:bodyPr>
          <a:lstStyle/>
          <a:p>
            <a:pPr algn="just"/>
            <a:r>
              <a:rPr lang="zh-CN" altLang="en-US" sz="900" dirty="0">
                <a:latin typeface="DengXian (Textkörper)"/>
              </a:rPr>
              <a:t>然而，在首映式上播放的版本的情节不能再完全明确地再现，因为三个剧本幸存下来：审查员、提示者和可能是舞台监督各一个。 在今天使用的乐谱中，这三者都偏离了文本，该乐谱是根据 </a:t>
            </a:r>
            <a:r>
              <a:rPr lang="en-US" altLang="zh-CN" sz="900" dirty="0">
                <a:latin typeface="DengXian (Textkörper)"/>
              </a:rPr>
              <a:t>1863 </a:t>
            </a:r>
            <a:r>
              <a:rPr lang="zh-CN" altLang="en-US" sz="900" dirty="0">
                <a:latin typeface="DengXian (Textkörper)"/>
              </a:rPr>
              <a:t>年幸存的钢琴还原重建的。 例如，剧本将女巫命名为额外的工作人员，然后女巫将莱拉的面纱拉开。 此外，</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本人而不是大祭司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让这里的恋人感到惊讶，正是闪电点燃了珍珠渔村的小屋，</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可以从中受益并释放恋人。 所有这些都构成了一个比分数给出的事件顺序更合理的情节。 因此，正确呈现的剧本本身比表演传统所暗示的更合乎逻辑。</a:t>
            </a:r>
            <a:endParaRPr lang="en-US" altLang="zh-CN" sz="900" dirty="0">
              <a:latin typeface="DengXian (Textkörper)"/>
            </a:endParaRPr>
          </a:p>
          <a:p>
            <a:pPr algn="just"/>
            <a:endParaRPr lang="en-US" sz="900" dirty="0">
              <a:latin typeface="DengXian (Textkörper)"/>
            </a:endParaRPr>
          </a:p>
          <a:p>
            <a:pPr algn="just"/>
            <a:r>
              <a:rPr lang="zh-CN" altLang="en-US" sz="900" dirty="0"/>
              <a:t>将讨论各种背景，作为自由构建的采珠人故事的灵感来源。 </a:t>
            </a:r>
            <a:r>
              <a:rPr lang="en-US" altLang="zh-CN" sz="900" dirty="0"/>
              <a:t>Carl Maria von Weber </a:t>
            </a:r>
            <a:r>
              <a:rPr lang="zh-CN" altLang="en-US" sz="900" dirty="0"/>
              <a:t>的 </a:t>
            </a:r>
            <a:r>
              <a:rPr lang="en-US" altLang="zh-CN" sz="900" dirty="0"/>
              <a:t>Der </a:t>
            </a:r>
            <a:r>
              <a:rPr lang="en-US" altLang="zh-CN" sz="900" dirty="0" err="1"/>
              <a:t>Freischütz</a:t>
            </a:r>
            <a:r>
              <a:rPr lang="en-US" altLang="zh-CN" sz="900" dirty="0"/>
              <a:t> </a:t>
            </a:r>
            <a:r>
              <a:rPr lang="zh-CN" altLang="en-US" sz="900" dirty="0"/>
              <a:t>于 </a:t>
            </a:r>
            <a:r>
              <a:rPr lang="en-US" altLang="zh-CN" sz="900" dirty="0"/>
              <a:t>1821 </a:t>
            </a:r>
            <a:r>
              <a:rPr lang="zh-CN" altLang="en-US" sz="900" dirty="0"/>
              <a:t>年在柏林首次演出，自 </a:t>
            </a:r>
            <a:r>
              <a:rPr lang="en-US" altLang="zh-CN" sz="900" dirty="0"/>
              <a:t>1824 </a:t>
            </a:r>
            <a:r>
              <a:rPr lang="zh-CN" altLang="en-US" sz="900" dirty="0"/>
              <a:t>年以来一直在巴黎以 </a:t>
            </a:r>
            <a:r>
              <a:rPr lang="en-US" altLang="zh-CN" sz="900" dirty="0"/>
              <a:t>Robin des </a:t>
            </a:r>
            <a:r>
              <a:rPr lang="en-US" altLang="zh-CN" sz="900" dirty="0" err="1"/>
              <a:t>Bois</a:t>
            </a:r>
            <a:r>
              <a:rPr lang="en-US" altLang="zh-CN" sz="900" dirty="0"/>
              <a:t> </a:t>
            </a:r>
            <a:r>
              <a:rPr lang="zh-CN" altLang="en-US" sz="900" dirty="0"/>
              <a:t>为名多次演出（不要与现在以这个名称为人所知的 </a:t>
            </a:r>
            <a:r>
              <a:rPr lang="en-US" altLang="zh-CN" sz="900" dirty="0"/>
              <a:t>Robin Hood </a:t>
            </a:r>
            <a:r>
              <a:rPr lang="zh-CN" altLang="en-US" sz="900" dirty="0"/>
              <a:t>音乐剧混淆），最后，恰好从 </a:t>
            </a:r>
            <a:r>
              <a:rPr lang="en-US" altLang="zh-CN" sz="900" dirty="0"/>
              <a:t>1863 </a:t>
            </a:r>
            <a:r>
              <a:rPr lang="zh-CN" altLang="en-US" sz="900" dirty="0"/>
              <a:t>年开始，最终也以 </a:t>
            </a:r>
            <a:r>
              <a:rPr lang="en-US" altLang="zh-CN" sz="900" dirty="0"/>
              <a:t>Le </a:t>
            </a:r>
            <a:r>
              <a:rPr lang="en-US" altLang="zh-CN" sz="900" dirty="0" err="1"/>
              <a:t>Freischütz</a:t>
            </a:r>
            <a:r>
              <a:rPr lang="en-US" altLang="zh-CN" sz="900" dirty="0"/>
              <a:t> </a:t>
            </a:r>
            <a:r>
              <a:rPr lang="zh-CN" altLang="en-US" sz="900" dirty="0"/>
              <a:t>为名。 比才歌剧中的人物星座，将“游侠”纳迪尔与珍珠渔民相对立，可以与</a:t>
            </a:r>
            <a:r>
              <a:rPr lang="en-US" altLang="zh-CN" sz="900" dirty="0"/>
              <a:t>《</a:t>
            </a:r>
            <a:r>
              <a:rPr lang="zh-CN" altLang="en-US" sz="900" dirty="0"/>
              <a:t>自由射手</a:t>
            </a:r>
            <a:r>
              <a:rPr lang="en-US" altLang="zh-CN" sz="900" dirty="0"/>
              <a:t>》</a:t>
            </a:r>
            <a:r>
              <a:rPr lang="zh-CN" altLang="en-US" sz="900" dirty="0"/>
              <a:t>中猎人和农民之间的对比以及纳迪尔的入口咏叹调</a:t>
            </a:r>
            <a:r>
              <a:rPr lang="en-US" altLang="zh-CN" sz="900" dirty="0"/>
              <a:t>»Des </a:t>
            </a:r>
            <a:r>
              <a:rPr lang="en-US" altLang="zh-CN" sz="900" dirty="0" err="1"/>
              <a:t>savannes</a:t>
            </a:r>
            <a:r>
              <a:rPr lang="en-US" altLang="zh-CN" sz="900" dirty="0"/>
              <a:t> et </a:t>
            </a:r>
            <a:r>
              <a:rPr lang="zh-CN" altLang="en-US" sz="900" dirty="0"/>
              <a:t>的第一节进行比较</a:t>
            </a:r>
            <a:r>
              <a:rPr lang="en-US" altLang="zh-CN" sz="900" dirty="0"/>
              <a:t>des </a:t>
            </a:r>
            <a:r>
              <a:rPr lang="en-US" altLang="zh-CN" sz="900" dirty="0" err="1"/>
              <a:t>forêts</a:t>
            </a:r>
            <a:r>
              <a:rPr lang="en-US" altLang="zh-CN" sz="900" dirty="0"/>
              <a:t>« </a:t>
            </a:r>
            <a:r>
              <a:rPr lang="zh-CN" altLang="en-US" sz="900" dirty="0"/>
              <a:t>对应于 </a:t>
            </a:r>
            <a:r>
              <a:rPr lang="en-US" altLang="zh-CN" sz="900" dirty="0"/>
              <a:t>Max </a:t>
            </a:r>
            <a:r>
              <a:rPr lang="zh-CN" altLang="en-US" sz="900" dirty="0"/>
              <a:t>的 </a:t>
            </a:r>
            <a:r>
              <a:rPr lang="en-US" altLang="zh-CN" sz="900" dirty="0" err="1"/>
              <a:t>Freischütz</a:t>
            </a:r>
            <a:r>
              <a:rPr lang="en-US" altLang="zh-CN" sz="900" dirty="0"/>
              <a:t> </a:t>
            </a:r>
            <a:r>
              <a:rPr lang="zh-CN" altLang="en-US" sz="900" dirty="0"/>
              <a:t>咏叹调“</a:t>
            </a:r>
            <a:r>
              <a:rPr lang="en-US" altLang="zh-CN" sz="900" dirty="0"/>
              <a:t>Through the woods through the floodplain”</a:t>
            </a:r>
            <a:r>
              <a:rPr lang="zh-CN" altLang="en-US" sz="900" dirty="0"/>
              <a:t>中第一行文本的反向直译。 但 </a:t>
            </a:r>
            <a:r>
              <a:rPr lang="en-US" altLang="zh-CN" sz="900" dirty="0"/>
              <a:t>Die </a:t>
            </a:r>
            <a:r>
              <a:rPr lang="en-US" altLang="zh-CN" sz="900" dirty="0" err="1"/>
              <a:t>Perlenfischer</a:t>
            </a:r>
            <a:r>
              <a:rPr lang="en-US" altLang="zh-CN" sz="900" dirty="0"/>
              <a:t> </a:t>
            </a:r>
            <a:r>
              <a:rPr lang="zh-CN" altLang="en-US" sz="900" dirty="0"/>
              <a:t>中场景的许多音乐情绪似乎让人想起韦伯的作品，从而证明他对比才的影响。 比才写给查尔斯</a:t>
            </a:r>
            <a:r>
              <a:rPr lang="en-US" altLang="zh-CN" sz="900" dirty="0"/>
              <a:t>·</a:t>
            </a:r>
            <a:r>
              <a:rPr lang="zh-CN" altLang="en-US" sz="900" dirty="0"/>
              <a:t>古诺的一封信表明，他最初认为莱拉是他的新歌剧的标题，这与贝利尼的</a:t>
            </a:r>
            <a:r>
              <a:rPr lang="en-US" altLang="zh-CN" sz="900" dirty="0"/>
              <a:t>《</a:t>
            </a:r>
            <a:r>
              <a:rPr lang="zh-CN" altLang="en-US" sz="900" dirty="0"/>
              <a:t>诺玛</a:t>
            </a:r>
            <a:r>
              <a:rPr lang="en-US" altLang="zh-CN" sz="900" dirty="0"/>
              <a:t>》</a:t>
            </a:r>
            <a:r>
              <a:rPr lang="zh-CN" altLang="en-US" sz="900" dirty="0"/>
              <a:t>（</a:t>
            </a:r>
            <a:r>
              <a:rPr lang="en-US" altLang="zh-CN" sz="900" dirty="0"/>
              <a:t>1831 </a:t>
            </a:r>
            <a:r>
              <a:rPr lang="zh-CN" altLang="en-US" sz="900" dirty="0"/>
              <a:t>年）或斯庞蒂尼的</a:t>
            </a:r>
            <a:r>
              <a:rPr lang="en-US" altLang="zh-CN" sz="900" dirty="0"/>
              <a:t>《</a:t>
            </a:r>
            <a:r>
              <a:rPr lang="zh-CN" altLang="en-US" sz="900" dirty="0"/>
              <a:t>维斯塔莱</a:t>
            </a:r>
            <a:r>
              <a:rPr lang="en-US" altLang="zh-CN" sz="900" dirty="0"/>
              <a:t>》</a:t>
            </a:r>
            <a:r>
              <a:rPr lang="zh-CN" altLang="en-US" sz="900" dirty="0"/>
              <a:t>（</a:t>
            </a:r>
            <a:r>
              <a:rPr lang="en-US" altLang="zh-CN" sz="900" dirty="0"/>
              <a:t>1807 </a:t>
            </a:r>
            <a:r>
              <a:rPr lang="zh-CN" altLang="en-US" sz="900" dirty="0"/>
              <a:t>年）的标题中的主角的命名相对应</a:t>
            </a:r>
            <a:r>
              <a:rPr lang="en-US" altLang="zh-CN" sz="900" dirty="0"/>
              <a:t>) - </a:t>
            </a:r>
            <a:r>
              <a:rPr lang="zh-CN" altLang="en-US" sz="900" dirty="0"/>
              <a:t>作品，其对采珠人故事情节的影响似乎显而易见。 但比才也在这里写道，他的歌剧应该以墨西哥为背景。 因此可以想象，他最初想到的是或多或少被晒黑的（北）美洲印第安人变种，后来变异为锡兰居民。 事实上，纳迪尔明确用来描述的术语“游侠”已经非常明确地与 </a:t>
            </a:r>
            <a:r>
              <a:rPr lang="en-US" altLang="zh-CN" sz="900" dirty="0"/>
              <a:t>Fenimore Cooper </a:t>
            </a:r>
            <a:r>
              <a:rPr lang="zh-CN" altLang="en-US" sz="900" dirty="0"/>
              <a:t>所谓的“</a:t>
            </a:r>
            <a:r>
              <a:rPr lang="en-US" altLang="zh-CN" sz="900" dirty="0"/>
              <a:t>Leatherstocking”</a:t>
            </a:r>
            <a:r>
              <a:rPr lang="zh-CN" altLang="en-US" sz="900" dirty="0"/>
              <a:t>小说（</a:t>
            </a:r>
            <a:r>
              <a:rPr lang="en-US" altLang="zh-CN" sz="900" dirty="0"/>
              <a:t>1823-1841</a:t>
            </a:r>
            <a:r>
              <a:rPr lang="zh-CN" altLang="en-US" sz="900" dirty="0"/>
              <a:t>）中的主人公联系在一起，因此与美国息息相关。</a:t>
            </a:r>
            <a:endParaRPr lang="en-US" altLang="zh-CN" sz="900" dirty="0"/>
          </a:p>
          <a:p>
            <a:pPr algn="just"/>
            <a:endParaRPr lang="en-US" sz="900" dirty="0"/>
          </a:p>
          <a:p>
            <a:pPr algn="just"/>
            <a:r>
              <a:rPr lang="zh-CN" altLang="en-US" sz="900" dirty="0"/>
              <a:t>与比才假定的最初想法相比，新标题 </a:t>
            </a:r>
            <a:r>
              <a:rPr lang="en-US" sz="900" dirty="0"/>
              <a:t>Les </a:t>
            </a:r>
            <a:r>
              <a:rPr lang="en-US" sz="900" dirty="0" err="1"/>
              <a:t>pêcheurs</a:t>
            </a:r>
            <a:r>
              <a:rPr lang="en-US" sz="900" dirty="0"/>
              <a:t> de </a:t>
            </a:r>
            <a:r>
              <a:rPr lang="en-US" sz="900" dirty="0" err="1"/>
              <a:t>perles</a:t>
            </a:r>
            <a:r>
              <a:rPr lang="en-US" sz="900" dirty="0"/>
              <a:t> </a:t>
            </a:r>
            <a:r>
              <a:rPr lang="zh-CN" altLang="en-US" sz="900" dirty="0"/>
              <a:t>也可以通过重点转移来解释，因为在完成的歌剧中，与周围的珍珠渔民社区发生冲突的男性友谊实际上比冲突更受重视女主的良心在贞节律和对爱情的向往之间。 然而，剧名 </a:t>
            </a:r>
            <a:r>
              <a:rPr lang="en-US" sz="900" dirty="0"/>
              <a:t>Les </a:t>
            </a:r>
            <a:r>
              <a:rPr lang="en-US" sz="900" dirty="0" err="1"/>
              <a:t>pêcheurs</a:t>
            </a:r>
            <a:r>
              <a:rPr lang="en-US" sz="900" dirty="0"/>
              <a:t> de </a:t>
            </a:r>
            <a:r>
              <a:rPr lang="en-US" sz="900" dirty="0" err="1"/>
              <a:t>perles</a:t>
            </a:r>
            <a:r>
              <a:rPr lang="en-US" sz="900" dirty="0"/>
              <a:t> </a:t>
            </a:r>
            <a:r>
              <a:rPr lang="zh-CN" altLang="en-US" sz="900" dirty="0"/>
              <a:t>与同一批编剧为 </a:t>
            </a:r>
            <a:r>
              <a:rPr lang="en-US" sz="900" dirty="0"/>
              <a:t>Louis-</a:t>
            </a:r>
            <a:r>
              <a:rPr lang="en-US" sz="900" dirty="0" err="1"/>
              <a:t>Aimé</a:t>
            </a:r>
            <a:r>
              <a:rPr lang="en-US" sz="900" dirty="0"/>
              <a:t> </a:t>
            </a:r>
            <a:r>
              <a:rPr lang="en-US" sz="900" dirty="0" err="1"/>
              <a:t>Maillart</a:t>
            </a:r>
            <a:r>
              <a:rPr lang="en-US" sz="900" dirty="0"/>
              <a:t> </a:t>
            </a:r>
            <a:r>
              <a:rPr lang="zh-CN" altLang="en-US" sz="900" dirty="0"/>
              <a:t>创作的一部歌剧有着惊人的相似之处：</a:t>
            </a:r>
            <a:r>
              <a:rPr lang="en-US" sz="900" dirty="0"/>
              <a:t>Les </a:t>
            </a:r>
            <a:r>
              <a:rPr lang="en-US" sz="900" dirty="0" err="1"/>
              <a:t>pêcheurs</a:t>
            </a:r>
            <a:r>
              <a:rPr lang="en-US" sz="900" dirty="0"/>
              <a:t> de </a:t>
            </a:r>
            <a:r>
              <a:rPr lang="en-US" sz="900" dirty="0" err="1"/>
              <a:t>Catane</a:t>
            </a:r>
            <a:r>
              <a:rPr lang="en-US" sz="900" dirty="0"/>
              <a:t>，</a:t>
            </a:r>
            <a:r>
              <a:rPr lang="zh-CN" altLang="en-US" sz="900" dirty="0"/>
              <a:t>该歌剧仅在三年前，即 </a:t>
            </a:r>
            <a:r>
              <a:rPr lang="en-US" altLang="zh-CN" sz="900" dirty="0"/>
              <a:t>1860 </a:t>
            </a:r>
            <a:r>
              <a:rPr lang="zh-CN" altLang="en-US" sz="900" dirty="0"/>
              <a:t>年 </a:t>
            </a:r>
            <a:r>
              <a:rPr lang="en-US" altLang="zh-CN" sz="900" dirty="0"/>
              <a:t>12 </a:t>
            </a:r>
            <a:r>
              <a:rPr lang="zh-CN" altLang="en-US" sz="900" dirty="0"/>
              <a:t>月，在 </a:t>
            </a:r>
            <a:r>
              <a:rPr lang="en-US" sz="900" dirty="0"/>
              <a:t>Théâtre </a:t>
            </a:r>
            <a:r>
              <a:rPr lang="en-US" sz="900" dirty="0" err="1"/>
              <a:t>Lyrique</a:t>
            </a:r>
            <a:r>
              <a:rPr lang="en-US" sz="900" dirty="0"/>
              <a:t> </a:t>
            </a:r>
            <a:r>
              <a:rPr lang="zh-CN" altLang="en-US" sz="900" dirty="0"/>
              <a:t>出版，位于时间还在 </a:t>
            </a:r>
            <a:r>
              <a:rPr lang="en-US" sz="900" dirty="0"/>
              <a:t>Boulevard du Temple，</a:t>
            </a:r>
            <a:r>
              <a:rPr lang="zh-CN" altLang="en-US" sz="900" dirty="0"/>
              <a:t>已经首映。</a:t>
            </a:r>
            <a:endParaRPr lang="en-US" altLang="zh-CN" sz="900" dirty="0"/>
          </a:p>
          <a:p>
            <a:pPr algn="just"/>
            <a:endParaRPr lang="en-US" sz="900" dirty="0"/>
          </a:p>
          <a:p>
            <a:pPr algn="just"/>
            <a:r>
              <a:rPr lang="en-US" altLang="zh-CN" sz="900" dirty="0" err="1"/>
              <a:t>Maillart</a:t>
            </a:r>
            <a:r>
              <a:rPr lang="en-US" altLang="zh-CN" sz="900" dirty="0"/>
              <a:t> </a:t>
            </a:r>
            <a:r>
              <a:rPr lang="zh-CN" altLang="en-US" sz="900" dirty="0"/>
              <a:t>的歌剧以在西班牙占领下受苦的西西里岛渔民为背景，展示了外国统治清楚勾勒的政治背景，并以一个通过女性主角的突然死亡来保留社会阶级界限的解决方案悲哀地结束，她已经愿意做出牺牲。 这部作品与 </a:t>
            </a:r>
            <a:r>
              <a:rPr lang="en-US" altLang="zh-CN" sz="900" dirty="0"/>
              <a:t>Bizet </a:t>
            </a:r>
            <a:r>
              <a:rPr lang="zh-CN" altLang="en-US" sz="900" dirty="0"/>
              <a:t>的 </a:t>
            </a:r>
            <a:r>
              <a:rPr lang="en-US" altLang="zh-CN" sz="900" dirty="0"/>
              <a:t>Pearl Fishers </a:t>
            </a:r>
            <a:r>
              <a:rPr lang="zh-CN" altLang="en-US" sz="900" dirty="0"/>
              <a:t>歌剧有共同点，最重要的是南海环境（阳光、海滩、悬崖）和祈祷和歌唱的处女的贞洁誓言，为渔民的幸福服务</a:t>
            </a:r>
            <a:r>
              <a:rPr lang="en-US" altLang="zh-CN" sz="900" dirty="0"/>
              <a:t>——</a:t>
            </a:r>
            <a:r>
              <a:rPr lang="zh-CN" altLang="en-US" sz="900" dirty="0"/>
              <a:t>当然，在西西里岛，她去天主教寺院，站在悬崖上，而不是在梵天寺。 然而，作为 </a:t>
            </a:r>
            <a:r>
              <a:rPr lang="en-US" altLang="zh-CN" sz="900" dirty="0"/>
              <a:t>Die </a:t>
            </a:r>
            <a:r>
              <a:rPr lang="en-US" altLang="zh-CN" sz="900" dirty="0" err="1"/>
              <a:t>Perlenfischer</a:t>
            </a:r>
            <a:r>
              <a:rPr lang="en-US" altLang="zh-CN" sz="900" dirty="0"/>
              <a:t> </a:t>
            </a:r>
            <a:r>
              <a:rPr lang="zh-CN" altLang="en-US" sz="900" dirty="0"/>
              <a:t>核心的三角关系对卡塔尼亚的渔民来说绝不是封闭的； 因为两个爱上纯洁新手的男人，一个是渔民的领袖，一个是贵族西班牙人，他们甚至不认识！ 对于那些年在抒情剧院演出的作品的制作者来说，异国情调的色彩似乎与心理相关的人物星座一样随意。 无论是西西里岛、墨西哥还是最后的锡兰基本上都无关紧要，也许重要的只是根据特定环境的相应决定做出时尚偏好，然后可以在奢华装备上体现出来，尤其是在服装上</a:t>
            </a:r>
            <a:endParaRPr lang="en-US" altLang="zh-CN" sz="900" dirty="0"/>
          </a:p>
          <a:p>
            <a:pPr algn="just"/>
            <a:endParaRPr lang="en-US" sz="900" dirty="0"/>
          </a:p>
          <a:p>
            <a:pPr algn="just"/>
            <a:r>
              <a:rPr lang="zh-CN" altLang="en-US" sz="900" dirty="0"/>
              <a:t>锡兰作为比才的 </a:t>
            </a:r>
            <a:r>
              <a:rPr lang="en-US" altLang="zh-CN" sz="900" dirty="0"/>
              <a:t>Die </a:t>
            </a:r>
            <a:r>
              <a:rPr lang="en-US" altLang="zh-CN" sz="900" dirty="0" err="1"/>
              <a:t>Perlenfischer</a:t>
            </a:r>
            <a:r>
              <a:rPr lang="en-US" altLang="zh-CN" sz="900" dirty="0"/>
              <a:t> </a:t>
            </a:r>
            <a:r>
              <a:rPr lang="zh-CN" altLang="en-US" sz="900" dirty="0"/>
              <a:t>的背景只不过是关系冲突的装饰，否则就戏剧和音乐而言，这种关系冲突大多是相当西方的。 这种处理异国情调的音乐上明显的例子是未实现的古斯拉，一种来自巴尔干半岛的单弦乐器，音乐文本中的说明明确指出，在纳迪尔的夜间香颂进入之前，它开始于距离，应该是在第二幕播放的时候可以听到。 我们在这里真正听到的不是古斯拉，而是双簧管柔和的声音，像风一样起伏，这设定了小夜曲的基调。 然后在声音进入之前立即响起竖琴和弦，用它表示游吟诗人的伴奏乐器。 故事的异国情调为音乐提供了机会，暗示有趣的陌生感，但这仍然属于当时的西方音乐制作风格，并且不想被认真对待，例如作为锡兰音乐文化的“现实”例证。 相比之下，例如后来为卡门配的响板，卡门用它为唐何塞伴奏，就更真实了</a:t>
            </a:r>
            <a:endParaRPr lang="en-US" sz="900" dirty="0"/>
          </a:p>
        </p:txBody>
      </p:sp>
    </p:spTree>
    <p:extLst>
      <p:ext uri="{BB962C8B-B14F-4D97-AF65-F5344CB8AC3E}">
        <p14:creationId xmlns:p14="http://schemas.microsoft.com/office/powerpoint/2010/main" val="3067817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2" y="1000685"/>
            <a:ext cx="4547795" cy="5940088"/>
          </a:xfrm>
          <a:prstGeom prst="rect">
            <a:avLst/>
          </a:prstGeom>
          <a:noFill/>
        </p:spPr>
        <p:txBody>
          <a:bodyPr wrap="square">
            <a:spAutoFit/>
          </a:bodyPr>
          <a:lstStyle/>
          <a:p>
            <a:pPr algn="just"/>
            <a:r>
              <a:rPr lang="en-US" sz="1000" dirty="0">
                <a:latin typeface="DengXian (Textkörper)"/>
              </a:rPr>
              <a:t>REENACTEMENT – AVANT LA LETTRE</a:t>
            </a:r>
          </a:p>
          <a:p>
            <a:pPr algn="just"/>
            <a:endParaRPr lang="en-US" sz="1000" dirty="0">
              <a:latin typeface="DengXian (Textkörper)"/>
            </a:endParaRPr>
          </a:p>
          <a:p>
            <a:pPr algn="just"/>
            <a:r>
              <a:rPr lang="zh-CN" altLang="en-US" sz="1000" dirty="0"/>
              <a:t>戏剧研究将术语“重演”定义为“对过去事件的具体形象化”，作为“与重复的内容永远不相同的重复，即将它们带回到物理记忆中。”这个定义为 </a:t>
            </a:r>
            <a:r>
              <a:rPr lang="en-US" altLang="zh-CN" sz="1000" dirty="0"/>
              <a:t>die </a:t>
            </a:r>
            <a:r>
              <a:rPr lang="en-US" altLang="zh-CN" sz="1000" dirty="0" err="1"/>
              <a:t>Perlenfischer</a:t>
            </a:r>
            <a:r>
              <a:rPr lang="en-US" altLang="zh-CN" sz="1000" dirty="0"/>
              <a:t> </a:t>
            </a:r>
            <a:r>
              <a:rPr lang="zh-CN" altLang="en-US" sz="1000" dirty="0"/>
              <a:t>开辟了一个恰当的分析可能性确定戏剧结构特征； 因为这里展现的男性友情看似被爱情毒害的戏剧，是一部记忆、重复、记忆上演的戏剧。 在音乐上，比才的 </a:t>
            </a:r>
            <a:r>
              <a:rPr lang="en-US" altLang="zh-CN" sz="1000" dirty="0" err="1"/>
              <a:t>Perlenfischer</a:t>
            </a:r>
            <a:r>
              <a:rPr lang="en-US" altLang="zh-CN" sz="1000" dirty="0"/>
              <a:t> </a:t>
            </a:r>
            <a:r>
              <a:rPr lang="zh-CN" altLang="en-US" sz="1000" dirty="0"/>
              <a:t>作品中的（多次）重演，除其他外，通过一种激进的主旋律技术</a:t>
            </a:r>
            <a:r>
              <a:rPr lang="en-US" altLang="zh-CN" sz="1000" dirty="0"/>
              <a:t>——</a:t>
            </a:r>
            <a:r>
              <a:rPr lang="zh-CN" altLang="en-US" sz="1000" dirty="0"/>
              <a:t>在某种意义上是激进的，它最终可以被简化为一个单一的中心主题。 在 </a:t>
            </a:r>
            <a:r>
              <a:rPr lang="en-US" altLang="zh-CN" sz="1000" dirty="0"/>
              <a:t>Nadir </a:t>
            </a:r>
            <a:r>
              <a:rPr lang="zh-CN" altLang="en-US" sz="1000" dirty="0"/>
              <a:t>和 </a:t>
            </a:r>
            <a:r>
              <a:rPr lang="en-US" altLang="zh-CN" sz="1000" dirty="0" err="1"/>
              <a:t>Zurga</a:t>
            </a:r>
            <a:r>
              <a:rPr lang="en-US" altLang="zh-CN" sz="1000" dirty="0"/>
              <a:t> </a:t>
            </a:r>
            <a:r>
              <a:rPr lang="zh-CN" altLang="en-US" sz="1000" dirty="0"/>
              <a:t>这两个朋友的二重唱中，这一主题在第一幕中被抒情地标记为 </a:t>
            </a:r>
            <a:r>
              <a:rPr lang="en-US" altLang="zh-CN" sz="1000" dirty="0"/>
              <a:t>»</a:t>
            </a:r>
            <a:r>
              <a:rPr lang="en-US" altLang="zh-CN" sz="1000" dirty="0" err="1"/>
              <a:t>Oui</a:t>
            </a:r>
            <a:r>
              <a:rPr lang="en-US" altLang="zh-CN" sz="1000" dirty="0"/>
              <a:t>, </a:t>
            </a:r>
            <a:r>
              <a:rPr lang="en-US" altLang="zh-CN" sz="1000" dirty="0" err="1"/>
              <a:t>c'est</a:t>
            </a:r>
            <a:r>
              <a:rPr lang="en-US" altLang="zh-CN" sz="1000" dirty="0"/>
              <a:t> </a:t>
            </a:r>
            <a:r>
              <a:rPr lang="en-US" altLang="zh-CN" sz="1000" dirty="0" err="1"/>
              <a:t>elle</a:t>
            </a:r>
            <a:r>
              <a:rPr lang="en-US" altLang="zh-CN" sz="1000" dirty="0"/>
              <a:t>, la </a:t>
            </a:r>
            <a:r>
              <a:rPr lang="en-US" altLang="zh-CN" sz="1000" dirty="0" err="1"/>
              <a:t>déesse</a:t>
            </a:r>
            <a:r>
              <a:rPr lang="en-US" altLang="zh-CN" sz="1000" dirty="0"/>
              <a:t>!«</a:t>
            </a:r>
            <a:r>
              <a:rPr lang="zh-CN" altLang="en-US" sz="1000" dirty="0"/>
              <a:t>（</a:t>
            </a:r>
            <a:r>
              <a:rPr lang="en-US" altLang="zh-CN" sz="1000" dirty="0"/>
              <a:t>»</a:t>
            </a:r>
            <a:r>
              <a:rPr lang="zh-CN" altLang="en-US" sz="1000" dirty="0"/>
              <a:t>是的，是她，女神！</a:t>
            </a:r>
            <a:r>
              <a:rPr lang="en-US" altLang="zh-CN" sz="1000" dirty="0"/>
              <a:t>«</a:t>
            </a:r>
            <a:r>
              <a:rPr lang="zh-CN" altLang="en-US" sz="1000" dirty="0"/>
              <a:t>），其中她从字面上重温在康提共同经历的神圣美丽的外观，在跪倒在地的人群面前，互相讲述故事。 由于前奏中已经出现的主题的确定文本分配，从这里可以将其解读为对莱拉神圣之美的提及，以及两个男人对她近乎宗教般的爱的象征。 与美丽女人的相遇，在二重唱中被带回意识中，然后被男性友谊至死的调用强烈压制，然后纳迪尔和祖尔加用这种方式英勇地歌唱反对女性的爱。 但这一切，只是为了在接下来的一幕中，再次体验到那若有若无的神美之姿，而这一次，竟然真实的上演在了她的眼前。 当这位女神出现时</a:t>
            </a:r>
            <a:r>
              <a:rPr lang="en-US" altLang="zh-CN" sz="1000" dirty="0"/>
              <a:t>——</a:t>
            </a:r>
            <a:r>
              <a:rPr lang="zh-CN" altLang="en-US" sz="1000" dirty="0"/>
              <a:t>我们听众和纳迪尔一样满怀希望地期待着</a:t>
            </a:r>
            <a:r>
              <a:rPr lang="en-US" altLang="zh-CN" sz="1000" dirty="0"/>
              <a:t>——</a:t>
            </a:r>
            <a:r>
              <a:rPr lang="zh-CN" altLang="en-US" sz="1000" dirty="0"/>
              <a:t>它可能就是当时在康提已经受到崇拜的女神</a:t>
            </a:r>
            <a:r>
              <a:rPr lang="en-US" altLang="zh-CN" sz="1000" dirty="0"/>
              <a:t>……</a:t>
            </a:r>
            <a:endParaRPr lang="en-US" altLang="zh-CN" sz="1000" dirty="0">
              <a:latin typeface="DengXian (Textkörper)"/>
            </a:endParaRPr>
          </a:p>
          <a:p>
            <a:pPr algn="just"/>
            <a:endParaRPr lang="en-US" sz="1000" dirty="0">
              <a:latin typeface="DengXian (Textkörper)"/>
            </a:endParaRPr>
          </a:p>
          <a:p>
            <a:pPr algn="just"/>
            <a:r>
              <a:rPr lang="zh-CN" altLang="en-US" sz="1000" dirty="0"/>
              <a:t>遵循同样的原则，先唱一段回忆，然后用一个场景表演这段回忆，在采珠人中庆祝另外两个动作时刻，即纳迪尔夜间守卫女神和莱拉营救祖尔加，祖尔加获得链条作为奖励作为一个女孩。 纳迪尔在第一幕“</a:t>
            </a:r>
            <a:r>
              <a:rPr lang="en-US" altLang="zh-CN" sz="1000" dirty="0"/>
              <a:t>Je </a:t>
            </a:r>
            <a:r>
              <a:rPr lang="en-US" altLang="zh-CN" sz="1000" dirty="0" err="1"/>
              <a:t>crois</a:t>
            </a:r>
            <a:r>
              <a:rPr lang="en-US" altLang="zh-CN" sz="1000" dirty="0"/>
              <a:t> </a:t>
            </a:r>
            <a:r>
              <a:rPr lang="en-US" altLang="zh-CN" sz="1000" dirty="0" err="1"/>
              <a:t>entender</a:t>
            </a:r>
            <a:r>
              <a:rPr lang="en-US" altLang="zh-CN" sz="1000" dirty="0"/>
              <a:t> encore”</a:t>
            </a:r>
            <a:r>
              <a:rPr lang="zh-CN" altLang="en-US" sz="1000" dirty="0"/>
              <a:t>（“我想我又听到了”）中的浪漫，以抒情男高音的恰到好处的圆润演唱代表了一种不可抗拒的诱惑，将纳迪尔的自我反省描述为与他向 </a:t>
            </a:r>
            <a:r>
              <a:rPr lang="en-US" altLang="zh-CN" sz="1000" dirty="0" err="1"/>
              <a:t>Zurga</a:t>
            </a:r>
            <a:r>
              <a:rPr lang="en-US" altLang="zh-CN" sz="1000" dirty="0"/>
              <a:t> </a:t>
            </a:r>
            <a:r>
              <a:rPr lang="zh-CN" altLang="en-US" sz="1000" dirty="0"/>
              <a:t>隐瞒了康提的神圣之美：晚上他独自一人听她唱歌，据说是为了保护她，因此不可挽回地爱上了这位蒙着面纱的歌手</a:t>
            </a:r>
            <a:r>
              <a:rPr lang="en-US" altLang="zh-CN" sz="1000" dirty="0"/>
              <a:t>——</a:t>
            </a:r>
            <a:r>
              <a:rPr lang="zh-CN" altLang="en-US" sz="1000" dirty="0"/>
              <a:t>换句话说，严格来说，她的声音，总能在歌剧中完美模仿的语境。</a:t>
            </a:r>
            <a:endParaRPr lang="en-US" altLang="zh-CN" sz="1000" dirty="0"/>
          </a:p>
          <a:p>
            <a:pPr algn="just"/>
            <a:endParaRPr lang="en-US" sz="1000" dirty="0"/>
          </a:p>
          <a:p>
            <a:pPr algn="just"/>
            <a:r>
              <a:rPr lang="zh-CN" altLang="en-US" sz="1000" dirty="0"/>
              <a:t>在那之后，纳迪尔不得不睡着</a:t>
            </a:r>
            <a:r>
              <a:rPr lang="en-US" altLang="zh-CN" sz="1000" dirty="0"/>
              <a:t>——</a:t>
            </a:r>
            <a:r>
              <a:rPr lang="zh-CN" altLang="en-US" sz="1000" dirty="0"/>
              <a:t>这在某种程度上抵消了剧情</a:t>
            </a:r>
            <a:r>
              <a:rPr lang="en-US" altLang="zh-CN" sz="1000" dirty="0"/>
              <a:t>——</a:t>
            </a:r>
            <a:r>
              <a:rPr lang="zh-CN" altLang="en-US" sz="1000" dirty="0"/>
              <a:t>以增加接下来场景的效果。 因为莱拉本人，从努拉巴德被带到她睡觉的地方，现在也在公开表演，重复当时在康提的场景，再次唱歌并用它唤醒纳迪尔。 当合唱团撤退时，</a:t>
            </a:r>
            <a:r>
              <a:rPr lang="en-US" altLang="zh-CN" sz="1000" dirty="0" err="1"/>
              <a:t>Leïla</a:t>
            </a:r>
            <a:r>
              <a:rPr lang="en-US" altLang="zh-CN" sz="1000" dirty="0"/>
              <a:t> </a:t>
            </a:r>
            <a:r>
              <a:rPr lang="zh-CN" altLang="en-US" sz="1000" dirty="0"/>
              <a:t>注意到，就在那时，她被“他”听到了，她越来越多地提高了她歌唱的精湛技艺，直到不仅我们听众，而且 </a:t>
            </a:r>
            <a:r>
              <a:rPr lang="en-US" altLang="zh-CN" sz="1000" dirty="0"/>
              <a:t>Nadir </a:t>
            </a:r>
            <a:r>
              <a:rPr lang="zh-CN" altLang="en-US" sz="1000" dirty="0"/>
              <a:t>都明白无误地明白她正在使用这种花腔</a:t>
            </a:r>
            <a:r>
              <a:rPr lang="en-US" altLang="zh-CN" sz="1000" dirty="0"/>
              <a:t>- </a:t>
            </a:r>
            <a:r>
              <a:rPr lang="zh-CN" altLang="en-US" sz="1000" dirty="0"/>
              <a:t>文件末尾的高潮，正式为采珠界表演，实则为他一个人表演。 所以他可以用他当时在康提使用的大概相同的话加入她的歌声，因为他现在假装再次保护她：</a:t>
            </a:r>
            <a:r>
              <a:rPr lang="en-US" altLang="zh-CN" sz="1000" dirty="0"/>
              <a:t>»</a:t>
            </a:r>
            <a:r>
              <a:rPr lang="en-US" altLang="zh-CN" sz="1000" dirty="0" err="1"/>
              <a:t>Leïla</a:t>
            </a:r>
            <a:r>
              <a:rPr lang="en-US" altLang="zh-CN" sz="1000" dirty="0"/>
              <a:t> ne </a:t>
            </a:r>
            <a:r>
              <a:rPr lang="en-US" altLang="zh-CN" sz="1000" dirty="0" err="1"/>
              <a:t>crains</a:t>
            </a:r>
            <a:r>
              <a:rPr lang="en-US" altLang="zh-CN" sz="1000" dirty="0"/>
              <a:t> </a:t>
            </a:r>
            <a:r>
              <a:rPr lang="en-US" altLang="zh-CN" sz="1000" dirty="0" err="1"/>
              <a:t>rien</a:t>
            </a:r>
            <a:r>
              <a:rPr lang="zh-CN" altLang="en-US" sz="1000" dirty="0"/>
              <a:t>！ </a:t>
            </a:r>
            <a:r>
              <a:rPr lang="en-US" altLang="zh-CN" sz="1000" dirty="0"/>
              <a:t>/ </a:t>
            </a:r>
            <a:r>
              <a:rPr lang="en-US" altLang="zh-CN" sz="1000" dirty="0" err="1"/>
              <a:t>Leïla</a:t>
            </a:r>
            <a:r>
              <a:rPr lang="en-US" altLang="zh-CN" sz="1000" dirty="0"/>
              <a:t> je suis </a:t>
            </a:r>
            <a:r>
              <a:rPr lang="en-US" altLang="zh-CN" sz="1000" dirty="0" err="1"/>
              <a:t>là</a:t>
            </a:r>
            <a:r>
              <a:rPr lang="en-US" altLang="zh-CN" sz="1000" dirty="0"/>
              <a:t>!«</a:t>
            </a:r>
            <a:r>
              <a:rPr lang="zh-CN" altLang="en-US" sz="1000" dirty="0"/>
              <a:t>（</a:t>
            </a:r>
            <a:r>
              <a:rPr lang="en-US" altLang="zh-CN" sz="1000" dirty="0"/>
              <a:t>»</a:t>
            </a:r>
            <a:r>
              <a:rPr lang="en-US" altLang="zh-CN" sz="1000" dirty="0" err="1"/>
              <a:t>Leïla</a:t>
            </a:r>
            <a:r>
              <a:rPr lang="en-US" altLang="zh-CN" sz="1000" dirty="0"/>
              <a:t> </a:t>
            </a:r>
            <a:r>
              <a:rPr lang="zh-CN" altLang="en-US" sz="1000" dirty="0"/>
              <a:t>什么都不怕，我在这里！</a:t>
            </a:r>
            <a:r>
              <a:rPr lang="en-US" altLang="zh-CN" sz="1000" dirty="0"/>
              <a:t>«</a:t>
            </a:r>
            <a:r>
              <a:rPr lang="zh-CN" altLang="en-US" sz="1000" dirty="0"/>
              <a:t>）。 在二重唱中，康提情境的重演变成了对未来充满希望的爱情二重唱。 从这里我们知道，就像 </a:t>
            </a:r>
            <a:r>
              <a:rPr lang="en-US" altLang="zh-CN" sz="1000" dirty="0" err="1"/>
              <a:t>Leïla</a:t>
            </a:r>
            <a:r>
              <a:rPr lang="en-US" altLang="zh-CN" sz="1000" dirty="0"/>
              <a:t> </a:t>
            </a:r>
            <a:r>
              <a:rPr lang="zh-CN" altLang="en-US" sz="1000" dirty="0"/>
              <a:t>和 </a:t>
            </a:r>
            <a:r>
              <a:rPr lang="en-US" altLang="zh-CN" sz="1000" dirty="0"/>
              <a:t>Nadir </a:t>
            </a:r>
            <a:r>
              <a:rPr lang="zh-CN" altLang="en-US" sz="1000" dirty="0"/>
              <a:t>自己一样，他们属于一对。</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862457" y="581025"/>
            <a:ext cx="4965551" cy="5909310"/>
          </a:xfrm>
          <a:prstGeom prst="rect">
            <a:avLst/>
          </a:prstGeom>
          <a:noFill/>
        </p:spPr>
        <p:txBody>
          <a:bodyPr wrap="square">
            <a:spAutoFit/>
          </a:bodyPr>
          <a:lstStyle/>
          <a:p>
            <a:pPr algn="just"/>
            <a:r>
              <a:rPr lang="zh-CN" altLang="en-US" sz="900" dirty="0">
                <a:latin typeface="DengXian (Textkörper)"/>
              </a:rPr>
              <a:t>但 </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和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也有他们自己的情感关系，以一种重演为标志，这可以追溯到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小时候拯救 </a:t>
            </a:r>
            <a:r>
              <a:rPr lang="en-US" altLang="zh-CN" sz="900" dirty="0" err="1">
                <a:latin typeface="DengXian (Textkörper)"/>
              </a:rPr>
              <a:t>Zurga</a:t>
            </a:r>
            <a:r>
              <a:rPr lang="zh-CN" altLang="en-US" sz="900" dirty="0">
                <a:latin typeface="DengXian (Textkörper)"/>
              </a:rPr>
              <a:t>，为此他给了她一条项链作为纪念品。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在第二幕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讲述了这个故事</a:t>
            </a:r>
            <a:r>
              <a:rPr lang="en-US" altLang="zh-CN" sz="900" dirty="0">
                <a:latin typeface="DengXian (Textkörper)"/>
              </a:rPr>
              <a:t>——</a:t>
            </a:r>
            <a:r>
              <a:rPr lang="zh-CN" altLang="en-US" sz="900" dirty="0">
                <a:latin typeface="DengXian (Textkörper)"/>
              </a:rPr>
              <a:t>主要是为了让我们的观众知道。 正如我们所知，在第三幕的一个短暂时刻，据称莱拉临死前将项链交给他，让他带回给她的母亲，而祖尔加又可以哭着重述他小时候莱拉拯救他的故事 这就是他认出她的方式，这让他突然想要拯救她，这与之前的所有决定相反。 通过这种在风景和音乐上的重演，</a:t>
            </a:r>
            <a:r>
              <a:rPr lang="en-US" altLang="zh-CN" sz="900" dirty="0" err="1">
                <a:latin typeface="DengXian (Textkörper)"/>
              </a:rPr>
              <a:t>Perlenfischer</a:t>
            </a:r>
            <a:r>
              <a:rPr lang="en-US" altLang="zh-CN" sz="900" dirty="0">
                <a:latin typeface="DengXian (Textkörper)"/>
              </a:rPr>
              <a:t> </a:t>
            </a:r>
            <a:r>
              <a:rPr lang="zh-CN" altLang="en-US" sz="900" dirty="0">
                <a:latin typeface="DengXian (Textkörper)"/>
              </a:rPr>
              <a:t>戏剧性中心的关系三角形变得可以识别为一个封闭的关系</a:t>
            </a:r>
            <a:r>
              <a:rPr lang="en-US" altLang="zh-CN" sz="900" dirty="0">
                <a:latin typeface="DengXian (Textkörper)"/>
              </a:rPr>
              <a:t>——</a:t>
            </a:r>
            <a:r>
              <a:rPr lang="zh-CN" altLang="en-US" sz="900" dirty="0">
                <a:latin typeface="DengXian (Textkörper)"/>
              </a:rPr>
              <a:t>甚至可能是等腰的</a:t>
            </a:r>
            <a:endParaRPr lang="en-US" altLang="zh-CN" sz="900" dirty="0">
              <a:latin typeface="DengXian (Textkörper)"/>
            </a:endParaRPr>
          </a:p>
          <a:p>
            <a:pPr algn="just"/>
            <a:endParaRPr lang="en-US" sz="900" dirty="0">
              <a:latin typeface="DengXian (Textkörper)"/>
            </a:endParaRPr>
          </a:p>
          <a:p>
            <a:pPr algn="just"/>
            <a:r>
              <a:rPr lang="en-US" sz="900" dirty="0"/>
              <a:t>BISEXUALITÄT – AVANT LA LETTRE</a:t>
            </a:r>
          </a:p>
          <a:p>
            <a:pPr algn="just"/>
            <a:endParaRPr lang="en-US" sz="900" dirty="0"/>
          </a:p>
          <a:p>
            <a:pPr algn="just"/>
            <a:r>
              <a:rPr lang="en-US" altLang="zh-CN" sz="900" dirty="0" err="1"/>
              <a:t>Spontini</a:t>
            </a:r>
            <a:r>
              <a:rPr lang="en-US" altLang="zh-CN" sz="900" dirty="0"/>
              <a:t> </a:t>
            </a:r>
            <a:r>
              <a:rPr lang="zh-CN" altLang="en-US" sz="900" dirty="0"/>
              <a:t>的歌剧 </a:t>
            </a:r>
            <a:r>
              <a:rPr lang="en-US" altLang="zh-CN" sz="900" dirty="0"/>
              <a:t>La </a:t>
            </a:r>
            <a:r>
              <a:rPr lang="en-US" altLang="zh-CN" sz="900" dirty="0" err="1"/>
              <a:t>vestale</a:t>
            </a:r>
            <a:r>
              <a:rPr lang="en-US" altLang="zh-CN" sz="900" dirty="0"/>
              <a:t> </a:t>
            </a:r>
            <a:r>
              <a:rPr lang="zh-CN" altLang="en-US" sz="900" dirty="0"/>
              <a:t>和 </a:t>
            </a:r>
            <a:r>
              <a:rPr lang="en-US" altLang="zh-CN" sz="900" dirty="0"/>
              <a:t>Bellini </a:t>
            </a:r>
            <a:r>
              <a:rPr lang="zh-CN" altLang="en-US" sz="900" dirty="0"/>
              <a:t>的 </a:t>
            </a:r>
            <a:r>
              <a:rPr lang="en-US" altLang="zh-CN" sz="900" dirty="0"/>
              <a:t>Norma </a:t>
            </a:r>
            <a:r>
              <a:rPr lang="zh-CN" altLang="en-US" sz="900" dirty="0"/>
              <a:t>被认为是可能的灵感来源，与比才的 </a:t>
            </a:r>
            <a:r>
              <a:rPr lang="en-US" altLang="zh-CN" sz="900" dirty="0" err="1"/>
              <a:t>Perlenfischer</a:t>
            </a:r>
            <a:r>
              <a:rPr lang="en-US" altLang="zh-CN" sz="900" dirty="0"/>
              <a:t> </a:t>
            </a:r>
            <a:r>
              <a:rPr lang="zh-CN" altLang="en-US" sz="900" dirty="0"/>
              <a:t>相比，揭示了一个决定性的区别：在较早的作品中，中心冲突在于爱情与宗教的对立，这在标题人物，而在比才的歌剧中，他位于可以用所谓的“威尔第三角”来描述的人物星座中。 意思是男中音（作为竞争者，假定的道德权威和</a:t>
            </a:r>
            <a:r>
              <a:rPr lang="en-US" altLang="zh-CN" sz="900" dirty="0"/>
              <a:t>/</a:t>
            </a:r>
            <a:r>
              <a:rPr lang="zh-CN" altLang="en-US" sz="900" dirty="0"/>
              <a:t>或政治对手）想要阻止女高音和男高音之间的爱情。 相关的心理冲突可以在男中音所体现的 </a:t>
            </a:r>
            <a:r>
              <a:rPr lang="en-US" altLang="zh-CN" sz="900" dirty="0" err="1"/>
              <a:t>Zurga</a:t>
            </a:r>
            <a:r>
              <a:rPr lang="en-US" altLang="zh-CN" sz="900" dirty="0"/>
              <a:t> </a:t>
            </a:r>
            <a:r>
              <a:rPr lang="zh-CN" altLang="en-US" sz="900" dirty="0"/>
              <a:t>角色中找到。</a:t>
            </a:r>
            <a:endParaRPr lang="en-US" altLang="zh-CN" sz="900" dirty="0"/>
          </a:p>
          <a:p>
            <a:pPr algn="just"/>
            <a:endParaRPr lang="en-US" sz="900" dirty="0"/>
          </a:p>
          <a:p>
            <a:pPr algn="just"/>
            <a:r>
              <a:rPr lang="zh-CN" altLang="en-US" sz="900" dirty="0"/>
              <a:t>在第三幕 </a:t>
            </a:r>
            <a:r>
              <a:rPr lang="en-US" altLang="zh-CN" sz="900" dirty="0" err="1"/>
              <a:t>Zurga</a:t>
            </a:r>
            <a:r>
              <a:rPr lang="en-US" altLang="zh-CN" sz="900" dirty="0"/>
              <a:t> </a:t>
            </a:r>
            <a:r>
              <a:rPr lang="zh-CN" altLang="en-US" sz="900" dirty="0"/>
              <a:t>和 </a:t>
            </a:r>
            <a:r>
              <a:rPr lang="en-US" altLang="zh-CN" sz="900" dirty="0" err="1"/>
              <a:t>Leïla</a:t>
            </a:r>
            <a:r>
              <a:rPr lang="en-US" altLang="zh-CN" sz="900" dirty="0"/>
              <a:t> </a:t>
            </a:r>
            <a:r>
              <a:rPr lang="zh-CN" altLang="en-US" sz="900" dirty="0"/>
              <a:t>的关键对峙中，</a:t>
            </a:r>
            <a:r>
              <a:rPr lang="en-US" altLang="zh-CN" sz="900" dirty="0" err="1"/>
              <a:t>Leïla</a:t>
            </a:r>
            <a:r>
              <a:rPr lang="en-US" altLang="zh-CN" sz="900" dirty="0"/>
              <a:t> </a:t>
            </a:r>
            <a:r>
              <a:rPr lang="zh-CN" altLang="en-US" sz="900" dirty="0"/>
              <a:t>最初对他撒谎是因为她想拯救 </a:t>
            </a:r>
            <a:r>
              <a:rPr lang="en-US" altLang="zh-CN" sz="900" dirty="0"/>
              <a:t>Nadir</a:t>
            </a:r>
            <a:r>
              <a:rPr lang="zh-CN" altLang="en-US" sz="900" dirty="0"/>
              <a:t>。 她否认纳迪尔对她的爱：只有机会把他带到她身边。 这样一来，她就证实了 </a:t>
            </a:r>
            <a:r>
              <a:rPr lang="en-US" altLang="zh-CN" sz="900" dirty="0" err="1"/>
              <a:t>Zurga</a:t>
            </a:r>
            <a:r>
              <a:rPr lang="en-US" altLang="zh-CN" sz="900" dirty="0"/>
              <a:t> </a:t>
            </a:r>
            <a:r>
              <a:rPr lang="zh-CN" altLang="en-US" sz="900" dirty="0"/>
              <a:t>希望听到的内容。 只有当他得知她反过来也爱纳迪尔时，他才拒绝她的宽恕请求。 </a:t>
            </a:r>
            <a:r>
              <a:rPr lang="en-US" altLang="zh-CN" sz="900" dirty="0" err="1"/>
              <a:t>Leïla</a:t>
            </a:r>
            <a:r>
              <a:rPr lang="en-US" altLang="zh-CN" sz="900" dirty="0"/>
              <a:t> </a:t>
            </a:r>
            <a:r>
              <a:rPr lang="zh-CN" altLang="en-US" sz="900" dirty="0"/>
              <a:t>的爱情告白激起了他的嫉妒，现在他想要她死，因为他似乎无法忍受男朋友得到他爱的女人而不是他自己。在这种传统解读中，这意味着：</a:t>
            </a:r>
            <a:r>
              <a:rPr lang="en-US" altLang="zh-CN" sz="900" dirty="0" err="1"/>
              <a:t>Zurga</a:t>
            </a:r>
            <a:r>
              <a:rPr lang="en-US" altLang="zh-CN" sz="900" dirty="0"/>
              <a:t> </a:t>
            </a:r>
            <a:r>
              <a:rPr lang="zh-CN" altLang="en-US" sz="900" dirty="0"/>
              <a:t>嫉妒 </a:t>
            </a:r>
            <a:r>
              <a:rPr lang="en-US" altLang="zh-CN" sz="900" dirty="0"/>
              <a:t>Nadir </a:t>
            </a:r>
            <a:r>
              <a:rPr lang="zh-CN" altLang="en-US" sz="900" dirty="0"/>
              <a:t>因为 </a:t>
            </a:r>
            <a:r>
              <a:rPr lang="en-US" altLang="zh-CN" sz="900" dirty="0" err="1"/>
              <a:t>Leïla</a:t>
            </a:r>
            <a:r>
              <a:rPr lang="en-US" altLang="zh-CN" sz="900" dirty="0"/>
              <a:t> </a:t>
            </a:r>
            <a:r>
              <a:rPr lang="zh-CN" altLang="en-US" sz="900" dirty="0"/>
              <a:t>爱他而不是他。 看看第一幕中的友谊二重唱和 </a:t>
            </a:r>
            <a:r>
              <a:rPr lang="en-US" altLang="zh-CN" sz="900" dirty="0" err="1"/>
              <a:t>Zurga</a:t>
            </a:r>
            <a:r>
              <a:rPr lang="en-US" altLang="zh-CN" sz="900" dirty="0"/>
              <a:t> </a:t>
            </a:r>
            <a:r>
              <a:rPr lang="zh-CN" altLang="en-US" sz="900" dirty="0"/>
              <a:t>与 </a:t>
            </a:r>
            <a:r>
              <a:rPr lang="en-US" altLang="zh-CN" sz="900" dirty="0"/>
              <a:t>Nadir </a:t>
            </a:r>
            <a:r>
              <a:rPr lang="zh-CN" altLang="en-US" sz="900" dirty="0"/>
              <a:t>友谊的唤起，在第三幕 </a:t>
            </a:r>
            <a:r>
              <a:rPr lang="en-US" altLang="zh-CN" sz="900" dirty="0" err="1"/>
              <a:t>Zurga</a:t>
            </a:r>
            <a:r>
              <a:rPr lang="en-US" altLang="zh-CN" sz="900" dirty="0"/>
              <a:t> </a:t>
            </a:r>
            <a:r>
              <a:rPr lang="zh-CN" altLang="en-US" sz="900" dirty="0"/>
              <a:t>的咏叹调中紧接着这一幕再次听到，从今天的正常意义上来说，另一种解读并不遥远。 它只是说 </a:t>
            </a:r>
            <a:r>
              <a:rPr lang="en-US" altLang="zh-CN" sz="900" dirty="0" err="1"/>
              <a:t>Zurga</a:t>
            </a:r>
            <a:r>
              <a:rPr lang="en-US" altLang="zh-CN" sz="900" dirty="0"/>
              <a:t> </a:t>
            </a:r>
            <a:r>
              <a:rPr lang="zh-CN" altLang="en-US" sz="900" dirty="0"/>
              <a:t>嫉妒 </a:t>
            </a:r>
            <a:r>
              <a:rPr lang="en-US" altLang="zh-CN" sz="900" dirty="0" err="1"/>
              <a:t>Leïla</a:t>
            </a:r>
            <a:r>
              <a:rPr lang="zh-CN" altLang="en-US" sz="900" dirty="0"/>
              <a:t>，因为 </a:t>
            </a:r>
            <a:r>
              <a:rPr lang="en-US" altLang="zh-CN" sz="900" dirty="0"/>
              <a:t>Nadir </a:t>
            </a:r>
            <a:r>
              <a:rPr lang="zh-CN" altLang="en-US" sz="900" dirty="0"/>
              <a:t>爱她胜过爱他。 但所有这一切真正有趣和决定性的事情是：在一个真正的情感三角中，常规阅读和替代阅读总是相同的！ </a:t>
            </a:r>
            <a:r>
              <a:rPr lang="en-US" altLang="zh-CN" sz="900" dirty="0"/>
              <a:t>Les </a:t>
            </a:r>
            <a:r>
              <a:rPr lang="en-US" altLang="zh-CN" sz="900" dirty="0" err="1"/>
              <a:t>pêcheurs</a:t>
            </a:r>
            <a:r>
              <a:rPr lang="en-US" altLang="zh-CN" sz="900" dirty="0"/>
              <a:t> de </a:t>
            </a:r>
            <a:r>
              <a:rPr lang="en-US" altLang="zh-CN" sz="900" dirty="0" err="1"/>
              <a:t>perles</a:t>
            </a:r>
            <a:r>
              <a:rPr lang="en-US" altLang="zh-CN" sz="900" dirty="0"/>
              <a:t> </a:t>
            </a:r>
            <a:r>
              <a:rPr lang="zh-CN" altLang="en-US" sz="900" dirty="0"/>
              <a:t>也可以被理解为一部关于（男性）双性恋的戏剧。</a:t>
            </a:r>
            <a:endParaRPr lang="en-US" altLang="zh-CN" sz="900" dirty="0"/>
          </a:p>
          <a:p>
            <a:pPr algn="just"/>
            <a:endParaRPr lang="en-US" sz="900" dirty="0"/>
          </a:p>
          <a:p>
            <a:pPr algn="just"/>
            <a:r>
              <a:rPr lang="zh-CN" altLang="en-US" sz="900" dirty="0"/>
              <a:t>很难想象比第一幕中纳迪尔和祖尔加之间的上述友谊二重奏的设计更清楚地提到双性恋三角关系，基于他们两人所爱的“女神”的音乐主题。 男高音和男中音在这里并没有像威尔第的波萨和唐卡洛斯那样立即团结起来，以唤起共同斗争的英勇精神，而是以一种明确的色情愿景！ 两人在对美丽女神的情欲崇拜中的这种音乐结合在当时一定是新鲜事。 今天，人们可能会将这首歌中表现出的共同热情解释为性</a:t>
            </a:r>
            <a:r>
              <a:rPr lang="en-US" altLang="zh-CN" sz="900" dirty="0"/>
              <a:t>——</a:t>
            </a:r>
            <a:r>
              <a:rPr lang="zh-CN" altLang="en-US" sz="900" dirty="0"/>
              <a:t>作为共同手淫的隐喻。 但在讨论 </a:t>
            </a:r>
            <a:r>
              <a:rPr lang="en-US" sz="900" dirty="0" err="1"/>
              <a:t>Zurga</a:t>
            </a:r>
            <a:r>
              <a:rPr lang="en-US" sz="900" dirty="0"/>
              <a:t> </a:t>
            </a:r>
            <a:r>
              <a:rPr lang="zh-CN" altLang="en-US" sz="900" dirty="0"/>
              <a:t>的心理时，他对 </a:t>
            </a:r>
            <a:r>
              <a:rPr lang="en-US" sz="900" dirty="0" err="1"/>
              <a:t>Leïla</a:t>
            </a:r>
            <a:r>
              <a:rPr lang="en-US" sz="900" dirty="0"/>
              <a:t> </a:t>
            </a:r>
            <a:r>
              <a:rPr lang="zh-CN" altLang="en-US" sz="900" dirty="0"/>
              <a:t>的爱的宣言也应该被视为 </a:t>
            </a:r>
            <a:r>
              <a:rPr lang="en-US" altLang="zh-CN" sz="900" dirty="0"/>
              <a:t>»</a:t>
            </a:r>
            <a:r>
              <a:rPr lang="en-US" sz="900" dirty="0"/>
              <a:t>Comme </a:t>
            </a:r>
            <a:r>
              <a:rPr lang="en-US" sz="900" dirty="0" err="1"/>
              <a:t>lui</a:t>
            </a:r>
            <a:r>
              <a:rPr lang="en-US" sz="900" dirty="0"/>
              <a:t>, </a:t>
            </a:r>
            <a:r>
              <a:rPr lang="en-US" sz="900" dirty="0" err="1"/>
              <a:t>Leïla</a:t>
            </a:r>
            <a:r>
              <a:rPr lang="en-US" sz="900" dirty="0"/>
              <a:t>, </a:t>
            </a:r>
            <a:r>
              <a:rPr lang="en-US" sz="900" dirty="0" err="1"/>
              <a:t>comme</a:t>
            </a:r>
            <a:r>
              <a:rPr lang="en-US" sz="900" dirty="0"/>
              <a:t> </a:t>
            </a:r>
            <a:r>
              <a:rPr lang="en-US" sz="900" dirty="0" err="1"/>
              <a:t>lui</a:t>
            </a:r>
            <a:r>
              <a:rPr lang="en-US" sz="900" dirty="0"/>
              <a:t> je </a:t>
            </a:r>
            <a:r>
              <a:rPr lang="en-US" sz="900" dirty="0" err="1"/>
              <a:t>t'aime</a:t>
            </a:r>
            <a:r>
              <a:rPr lang="en-US" sz="900" dirty="0"/>
              <a:t>!« (»I love you just like him!«)，</a:t>
            </a:r>
            <a:r>
              <a:rPr lang="zh-CN" altLang="en-US" sz="900" dirty="0"/>
              <a:t>因为它可以与他的 </a:t>
            </a:r>
            <a:r>
              <a:rPr lang="en-US" altLang="zh-CN" sz="900" dirty="0"/>
              <a:t>(</a:t>
            </a:r>
            <a:r>
              <a:rPr lang="zh-CN" altLang="en-US" sz="900" dirty="0"/>
              <a:t>秘密 </a:t>
            </a:r>
            <a:r>
              <a:rPr lang="en-US" altLang="zh-CN" sz="900" dirty="0"/>
              <a:t>) </a:t>
            </a:r>
            <a:r>
              <a:rPr lang="zh-CN" altLang="en-US" sz="900" dirty="0"/>
              <a:t>表演开始时在他的咏叹调中向 </a:t>
            </a:r>
            <a:r>
              <a:rPr lang="en-US" sz="900" dirty="0"/>
              <a:t>Nadir </a:t>
            </a:r>
            <a:r>
              <a:rPr lang="zh-CN" altLang="en-US" sz="900" dirty="0"/>
              <a:t>表达爱意：</a:t>
            </a:r>
            <a:r>
              <a:rPr lang="en-US" altLang="zh-CN" sz="900" dirty="0"/>
              <a:t>»</a:t>
            </a:r>
            <a:r>
              <a:rPr lang="en-US" sz="900" dirty="0"/>
              <a:t>O Nadir, </a:t>
            </a:r>
            <a:r>
              <a:rPr lang="en-US" sz="900" dirty="0" err="1"/>
              <a:t>tendre</a:t>
            </a:r>
            <a:r>
              <a:rPr lang="en-US" sz="900" dirty="0"/>
              <a:t> </a:t>
            </a:r>
            <a:r>
              <a:rPr lang="en-US" sz="900" dirty="0" err="1"/>
              <a:t>ami</a:t>
            </a:r>
            <a:r>
              <a:rPr lang="en-US" sz="900" dirty="0"/>
              <a:t> de </a:t>
            </a:r>
            <a:r>
              <a:rPr lang="en-US" sz="900" dirty="0" err="1"/>
              <a:t>mon</a:t>
            </a:r>
            <a:r>
              <a:rPr lang="en-US" sz="900" dirty="0"/>
              <a:t> </a:t>
            </a:r>
            <a:r>
              <a:rPr lang="en-US" sz="900" dirty="0" err="1"/>
              <a:t>jeune</a:t>
            </a:r>
            <a:r>
              <a:rPr lang="en-US" sz="900" dirty="0"/>
              <a:t> </a:t>
            </a:r>
            <a:r>
              <a:rPr lang="en-US" sz="900" dirty="0" err="1"/>
              <a:t>âge</a:t>
            </a:r>
            <a:r>
              <a:rPr lang="en-US" sz="900" dirty="0"/>
              <a:t>! / O </a:t>
            </a:r>
            <a:r>
              <a:rPr lang="en-US" sz="900" dirty="0" err="1"/>
              <a:t>Leïla</a:t>
            </a:r>
            <a:r>
              <a:rPr lang="en-US" sz="900" dirty="0"/>
              <a:t>，</a:t>
            </a:r>
            <a:r>
              <a:rPr lang="zh-CN" altLang="en-US" sz="900" dirty="0"/>
              <a:t>光芒四射的美人！ </a:t>
            </a:r>
            <a:r>
              <a:rPr lang="en-US" altLang="zh-CN" sz="900" dirty="0"/>
              <a:t>/ </a:t>
            </a:r>
            <a:r>
              <a:rPr lang="en-US" sz="900" dirty="0"/>
              <a:t>O Nadir, ô </a:t>
            </a:r>
            <a:r>
              <a:rPr lang="en-US" sz="900" dirty="0" err="1"/>
              <a:t>Leïla</a:t>
            </a:r>
            <a:r>
              <a:rPr lang="en-US" sz="900" dirty="0"/>
              <a:t>, </a:t>
            </a:r>
            <a:r>
              <a:rPr lang="en-US" sz="900" dirty="0" err="1"/>
              <a:t>pardonnez</a:t>
            </a:r>
            <a:r>
              <a:rPr lang="en-US" sz="900" dirty="0"/>
              <a:t> à transports d'un </a:t>
            </a:r>
            <a:r>
              <a:rPr lang="en-US" sz="900" dirty="0" err="1"/>
              <a:t>cœur</a:t>
            </a:r>
            <a:r>
              <a:rPr lang="en-US" sz="900" dirty="0"/>
              <a:t> </a:t>
            </a:r>
            <a:r>
              <a:rPr lang="en-US" sz="900" dirty="0" err="1"/>
              <a:t>irrité</a:t>
            </a:r>
            <a:r>
              <a:rPr lang="en-US" sz="900" dirty="0"/>
              <a:t>!«（»O Nadir，</a:t>
            </a:r>
            <a:r>
              <a:rPr lang="zh-CN" altLang="en-US" sz="900" dirty="0"/>
              <a:t>温柔的童年朋友！</a:t>
            </a:r>
            <a:r>
              <a:rPr lang="en-US" sz="900" dirty="0"/>
              <a:t>O </a:t>
            </a:r>
            <a:r>
              <a:rPr lang="en-US" sz="900" dirty="0" err="1"/>
              <a:t>Leïla</a:t>
            </a:r>
            <a:r>
              <a:rPr lang="en-US" sz="900" dirty="0"/>
              <a:t>，</a:t>
            </a:r>
            <a:r>
              <a:rPr lang="zh-CN" altLang="en-US" sz="900" dirty="0"/>
              <a:t>容光焕发的美丽！</a:t>
            </a:r>
            <a:r>
              <a:rPr lang="en-US" altLang="zh-CN" sz="900" dirty="0"/>
              <a:t>/</a:t>
            </a:r>
            <a:r>
              <a:rPr lang="zh-CN" altLang="en-US" sz="900" dirty="0"/>
              <a:t>原谅一颗被激怒的心的热情！</a:t>
            </a:r>
            <a:endParaRPr lang="en-US" altLang="zh-CN" sz="900" dirty="0"/>
          </a:p>
          <a:p>
            <a:pPr algn="just"/>
            <a:endParaRPr lang="en-US" sz="900" dirty="0"/>
          </a:p>
          <a:p>
            <a:pPr algn="just"/>
            <a:r>
              <a:rPr lang="zh-CN" altLang="en-US" sz="900" dirty="0"/>
              <a:t>双性恋者非常了解烦躁的心，如今也非常公开地使用明确的术语。 但在 </a:t>
            </a:r>
            <a:r>
              <a:rPr lang="en-US" altLang="zh-CN" sz="900" dirty="0"/>
              <a:t>1863 </a:t>
            </a:r>
            <a:r>
              <a:rPr lang="zh-CN" altLang="en-US" sz="900" dirty="0"/>
              <a:t>年，性取向的术语远未被发明，看似天真无邪的男性友谊描述仍然可能明显具有色情内涵。 </a:t>
            </a:r>
            <a:r>
              <a:rPr lang="en-US" sz="900" dirty="0" err="1"/>
              <a:t>Zurga</a:t>
            </a:r>
            <a:r>
              <a:rPr lang="en-US" sz="900" dirty="0"/>
              <a:t> </a:t>
            </a:r>
            <a:r>
              <a:rPr lang="zh-CN" altLang="en-US" sz="900" dirty="0"/>
              <a:t>向 </a:t>
            </a:r>
            <a:r>
              <a:rPr lang="en-US" sz="900" dirty="0" err="1"/>
              <a:t>Leïla</a:t>
            </a:r>
            <a:r>
              <a:rPr lang="en-US" sz="900" dirty="0"/>
              <a:t> </a:t>
            </a:r>
            <a:r>
              <a:rPr lang="zh-CN" altLang="en-US" sz="900" dirty="0"/>
              <a:t>宣告爱意，紧接着是“</a:t>
            </a:r>
            <a:r>
              <a:rPr lang="en-US" sz="900" dirty="0"/>
              <a:t>Son crime </a:t>
            </a:r>
            <a:r>
              <a:rPr lang="en-US" sz="900" dirty="0" err="1"/>
              <a:t>est</a:t>
            </a:r>
            <a:r>
              <a:rPr lang="en-US" sz="900" dirty="0"/>
              <a:t> d'être </a:t>
            </a:r>
            <a:r>
              <a:rPr lang="en-US" sz="900" dirty="0" err="1"/>
              <a:t>aimé</a:t>
            </a:r>
            <a:r>
              <a:rPr lang="en-US" sz="900" dirty="0"/>
              <a:t> </a:t>
            </a:r>
            <a:r>
              <a:rPr lang="en-US" sz="900" dirty="0" err="1"/>
              <a:t>quand</a:t>
            </a:r>
            <a:r>
              <a:rPr lang="en-US" sz="900" dirty="0"/>
              <a:t> je ne le suis pas”。</a:t>
            </a:r>
            <a:r>
              <a:rPr lang="zh-CN" altLang="en-US" sz="900" dirty="0"/>
              <a:t>尽管他与 </a:t>
            </a:r>
            <a:r>
              <a:rPr lang="en-US" sz="900" dirty="0" err="1"/>
              <a:t>Leïla</a:t>
            </a:r>
            <a:r>
              <a:rPr lang="en-US" sz="900" dirty="0"/>
              <a:t> </a:t>
            </a:r>
            <a:r>
              <a:rPr lang="zh-CN" altLang="en-US" sz="900" dirty="0"/>
              <a:t>有恋情。 出于对 </a:t>
            </a:r>
            <a:r>
              <a:rPr lang="en-US" sz="900" dirty="0"/>
              <a:t>Nadir </a:t>
            </a:r>
            <a:r>
              <a:rPr lang="zh-CN" altLang="en-US" sz="900" dirty="0"/>
              <a:t>的爱，</a:t>
            </a:r>
            <a:r>
              <a:rPr lang="en-US" sz="900" dirty="0" err="1"/>
              <a:t>Zurga</a:t>
            </a:r>
            <a:r>
              <a:rPr lang="en-US" sz="900" dirty="0"/>
              <a:t> </a:t>
            </a:r>
            <a:r>
              <a:rPr lang="zh-CN" altLang="en-US" sz="900" dirty="0"/>
              <a:t>喜欢上了他并向 </a:t>
            </a:r>
            <a:r>
              <a:rPr lang="en-US" sz="900" dirty="0" err="1"/>
              <a:t>Leïla</a:t>
            </a:r>
            <a:r>
              <a:rPr lang="en-US" sz="900" dirty="0"/>
              <a:t> </a:t>
            </a:r>
            <a:r>
              <a:rPr lang="zh-CN" altLang="en-US" sz="900" dirty="0"/>
              <a:t>表白了他的爱。 以这种方式阅读，比才的 </a:t>
            </a:r>
            <a:r>
              <a:rPr lang="en-US" sz="900" dirty="0" err="1"/>
              <a:t>Perlenfischer</a:t>
            </a:r>
            <a:r>
              <a:rPr lang="en-US" sz="900" dirty="0"/>
              <a:t> </a:t>
            </a:r>
            <a:r>
              <a:rPr lang="zh-CN" altLang="en-US" sz="900" dirty="0"/>
              <a:t>也可以被理解为一种乌托邦式的假设，希望双性恋在相互的爱中快乐地生活</a:t>
            </a:r>
            <a:r>
              <a:rPr lang="en-US" altLang="zh-CN" sz="900" dirty="0"/>
              <a:t>——</a:t>
            </a:r>
            <a:r>
              <a:rPr lang="zh-CN" altLang="en-US" sz="900" dirty="0"/>
              <a:t>当然只是 </a:t>
            </a:r>
            <a:r>
              <a:rPr lang="en-US" sz="900" dirty="0" err="1"/>
              <a:t>avant</a:t>
            </a:r>
            <a:r>
              <a:rPr lang="en-US" sz="900" dirty="0"/>
              <a:t> la </a:t>
            </a:r>
            <a:r>
              <a:rPr lang="en-US" sz="900" dirty="0" err="1"/>
              <a:t>lettre</a:t>
            </a:r>
            <a:endParaRPr lang="en-US" sz="900" dirty="0"/>
          </a:p>
        </p:txBody>
      </p:sp>
    </p:spTree>
    <p:extLst>
      <p:ext uri="{BB962C8B-B14F-4D97-AF65-F5344CB8AC3E}">
        <p14:creationId xmlns:p14="http://schemas.microsoft.com/office/powerpoint/2010/main" val="3647172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Fisch enthält.&#10;&#10;Automatisch generierte Beschreibung">
            <a:extLst>
              <a:ext uri="{FF2B5EF4-FFF2-40B4-BE49-F238E27FC236}">
                <a16:creationId xmlns:a16="http://schemas.microsoft.com/office/drawing/2014/main" id="{3A697BDC-F192-DFF8-8DF1-624FF23C1B14}"/>
              </a:ext>
            </a:extLst>
          </p:cNvPr>
          <p:cNvPicPr>
            <a:picLocks noChangeAspect="1"/>
          </p:cNvPicPr>
          <p:nvPr/>
        </p:nvPicPr>
        <p:blipFill rotWithShape="1">
          <a:blip r:embed="rId2">
            <a:extLst>
              <a:ext uri="{28A0092B-C50C-407E-A947-70E740481C1C}">
                <a14:useLocalDpi xmlns:a14="http://schemas.microsoft.com/office/drawing/2010/main" val="0"/>
              </a:ext>
            </a:extLst>
          </a:blip>
          <a:srcRect t="18051" r="2" b="179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unkel enthält.&#10;&#10;Automatisch generierte Beschreibung">
            <a:extLst>
              <a:ext uri="{FF2B5EF4-FFF2-40B4-BE49-F238E27FC236}">
                <a16:creationId xmlns:a16="http://schemas.microsoft.com/office/drawing/2014/main" id="{4DB31323-BA67-024F-5BA0-C2A6ACCA753B}"/>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drinnen enthält.&#10;&#10;Automatisch generierte Beschreibung">
            <a:extLst>
              <a:ext uri="{FF2B5EF4-FFF2-40B4-BE49-F238E27FC236}">
                <a16:creationId xmlns:a16="http://schemas.microsoft.com/office/drawing/2014/main" id="{22AF5581-D706-E2B7-BCB1-79C9BC732802}"/>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drinnen, Fisch, weichflossige Fische enthält.&#10;&#10;Automatisch generierte Beschreibung">
            <a:extLst>
              <a:ext uri="{FF2B5EF4-FFF2-40B4-BE49-F238E27FC236}">
                <a16:creationId xmlns:a16="http://schemas.microsoft.com/office/drawing/2014/main" id="{1AD30FE6-53A4-D549-72F5-65FB705D58D5}"/>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13269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11597"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7465D7F-A6AE-2CA5-B47B-5AF0D011D33B}"/>
              </a:ext>
            </a:extLst>
          </p:cNvPr>
          <p:cNvPicPr>
            <a:picLocks noChangeAspect="1"/>
          </p:cNvPicPr>
          <p:nvPr/>
        </p:nvPicPr>
        <p:blipFill rotWithShape="1">
          <a:blip r:embed="rId2">
            <a:extLst>
              <a:ext uri="{28A0092B-C50C-407E-A947-70E740481C1C}">
                <a14:useLocalDpi xmlns:a14="http://schemas.microsoft.com/office/drawing/2010/main" val="0"/>
              </a:ext>
            </a:extLst>
          </a:blip>
          <a:srcRect t="16490" r="-2" b="7630"/>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drinnen enthält.&#10;&#10;Automatisch generierte Beschreibung">
            <a:extLst>
              <a:ext uri="{FF2B5EF4-FFF2-40B4-BE49-F238E27FC236}">
                <a16:creationId xmlns:a16="http://schemas.microsoft.com/office/drawing/2014/main" id="{B803E83C-59F4-E4F5-6C90-C56B5CB747FA}"/>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a:extLst>
              <a:ext uri="{FF2B5EF4-FFF2-40B4-BE49-F238E27FC236}">
                <a16:creationId xmlns:a16="http://schemas.microsoft.com/office/drawing/2014/main" id="{57BD6D16-3594-E6A7-F178-F01C19AA867C}"/>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1" name="Grafik 10" descr="Ein Bild, das stehend enthält.&#10;&#10;Automatisch generierte Beschreibung">
            <a:extLst>
              <a:ext uri="{FF2B5EF4-FFF2-40B4-BE49-F238E27FC236}">
                <a16:creationId xmlns:a16="http://schemas.microsoft.com/office/drawing/2014/main" id="{42BCDD95-AFF9-7E9E-A6F8-A286F6DB25B1}"/>
              </a:ext>
            </a:extLst>
          </p:cNvPr>
          <p:cNvPicPr>
            <a:picLocks noChangeAspect="1"/>
          </p:cNvPicPr>
          <p:nvPr/>
        </p:nvPicPr>
        <p:blipFill rotWithShape="1">
          <a:blip r:embed="rId5">
            <a:extLst>
              <a:ext uri="{28A0092B-C50C-407E-A947-70E740481C1C}">
                <a14:useLocalDpi xmlns:a14="http://schemas.microsoft.com/office/drawing/2010/main" val="0"/>
              </a:ext>
            </a:extLst>
          </a:blip>
          <a:srcRect l="197" r="10036"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3770180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A40B5F-D6C1-8B8C-777A-A58132F6E3FB}"/>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6E0A34C-0BE3-5438-DED9-9BB6CD9ECAB6}"/>
              </a:ext>
            </a:extLst>
          </p:cNvPr>
          <p:cNvSpPr>
            <a:spLocks noGrp="1"/>
          </p:cNvSpPr>
          <p:nvPr>
            <p:ph sz="half" idx="1"/>
          </p:nvPr>
        </p:nvSpPr>
        <p:spPr/>
        <p:txBody>
          <a:bodyPr/>
          <a:lstStyle/>
          <a:p>
            <a:endParaRPr lang="en-US"/>
          </a:p>
        </p:txBody>
      </p:sp>
      <p:sp>
        <p:nvSpPr>
          <p:cNvPr id="4" name="Inhaltsplatzhalter 3">
            <a:extLst>
              <a:ext uri="{FF2B5EF4-FFF2-40B4-BE49-F238E27FC236}">
                <a16:creationId xmlns:a16="http://schemas.microsoft.com/office/drawing/2014/main" id="{620C5C21-044F-491A-3114-FDBC57EE5A9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11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3749B81-507E-1A49-70F7-4F2A3ABB91A1}"/>
              </a:ext>
            </a:extLst>
          </p:cNvPr>
          <p:cNvPicPr>
            <a:picLocks noChangeAspect="1"/>
          </p:cNvPicPr>
          <p:nvPr/>
        </p:nvPicPr>
        <p:blipFill rotWithShape="1">
          <a:blip r:embed="rId2">
            <a:extLst>
              <a:ext uri="{28A0092B-C50C-407E-A947-70E740481C1C}">
                <a14:useLocalDpi xmlns:a14="http://schemas.microsoft.com/office/drawing/2010/main" val="0"/>
              </a:ext>
            </a:extLst>
          </a:blip>
          <a:srcRect l="11861" r="17069" b="-2"/>
          <a:stretch/>
        </p:blipFill>
        <p:spPr>
          <a:xfrm>
            <a:off x="159843" y="166533"/>
            <a:ext cx="3095310" cy="6524936"/>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A305908D-8E7C-FB64-F1E1-CEDB9768E8C5}"/>
              </a:ext>
            </a:extLst>
          </p:cNvPr>
          <p:cNvPicPr>
            <a:picLocks noChangeAspect="1"/>
          </p:cNvPicPr>
          <p:nvPr/>
        </p:nvPicPr>
        <p:blipFill rotWithShape="1">
          <a:blip r:embed="rId3">
            <a:extLst>
              <a:ext uri="{28A0092B-C50C-407E-A947-70E740481C1C}">
                <a14:useLocalDpi xmlns:a14="http://schemas.microsoft.com/office/drawing/2010/main" val="0"/>
              </a:ext>
            </a:extLst>
          </a:blip>
          <a:srcRect l="14740" r="14413" b="-2"/>
          <a:stretch/>
        </p:blipFill>
        <p:spPr>
          <a:xfrm>
            <a:off x="3409653" y="166533"/>
            <a:ext cx="3085565" cy="6524936"/>
          </a:xfrm>
          <a:prstGeom prst="rect">
            <a:avLst/>
          </a:prstGeom>
        </p:spPr>
      </p:pic>
      <p:pic>
        <p:nvPicPr>
          <p:cNvPr id="5" name="Grafik 4" descr="Ein Bild, das Menge enthält.&#10;&#10;Automatisch generierte Beschreibung">
            <a:extLst>
              <a:ext uri="{FF2B5EF4-FFF2-40B4-BE49-F238E27FC236}">
                <a16:creationId xmlns:a16="http://schemas.microsoft.com/office/drawing/2014/main" id="{3A70306A-9F19-47AE-7710-A51D9F5DE3CA}"/>
              </a:ext>
            </a:extLst>
          </p:cNvPr>
          <p:cNvPicPr>
            <a:picLocks noChangeAspect="1"/>
          </p:cNvPicPr>
          <p:nvPr/>
        </p:nvPicPr>
        <p:blipFill rotWithShape="1">
          <a:blip r:embed="rId4">
            <a:extLst>
              <a:ext uri="{28A0092B-C50C-407E-A947-70E740481C1C}">
                <a14:useLocalDpi xmlns:a14="http://schemas.microsoft.com/office/drawing/2010/main" val="0"/>
              </a:ext>
            </a:extLst>
          </a:blip>
          <a:srcRect l="19155" r="15250" b="3"/>
          <a:stretch/>
        </p:blipFill>
        <p:spPr>
          <a:xfrm>
            <a:off x="6648968" y="166533"/>
            <a:ext cx="3106032" cy="3160653"/>
          </a:xfrm>
          <a:prstGeom prst="rect">
            <a:avLst/>
          </a:prstGeom>
        </p:spPr>
      </p:pic>
      <p:pic>
        <p:nvPicPr>
          <p:cNvPr id="7" name="Grafik 6" descr="Ein Bild, das drinnen, Fisch enthält.&#10;&#10;Automatisch generierte Beschreibung">
            <a:extLst>
              <a:ext uri="{FF2B5EF4-FFF2-40B4-BE49-F238E27FC236}">
                <a16:creationId xmlns:a16="http://schemas.microsoft.com/office/drawing/2014/main" id="{31A49880-B87A-91CE-1095-91C776D5A0D2}"/>
              </a:ext>
            </a:extLst>
          </p:cNvPr>
          <p:cNvPicPr>
            <a:picLocks noChangeAspect="1"/>
          </p:cNvPicPr>
          <p:nvPr/>
        </p:nvPicPr>
        <p:blipFill rotWithShape="1">
          <a:blip r:embed="rId5">
            <a:extLst>
              <a:ext uri="{28A0092B-C50C-407E-A947-70E740481C1C}">
                <a14:useLocalDpi xmlns:a14="http://schemas.microsoft.com/office/drawing/2010/main" val="0"/>
              </a:ext>
            </a:extLst>
          </a:blip>
          <a:srcRect l="15648" r="19252" b="2"/>
          <a:stretch/>
        </p:blipFill>
        <p:spPr>
          <a:xfrm>
            <a:off x="6648968" y="3506741"/>
            <a:ext cx="3106032" cy="3184727"/>
          </a:xfrm>
          <a:prstGeom prst="rect">
            <a:avLst/>
          </a:prstGeom>
        </p:spPr>
      </p:pic>
    </p:spTree>
    <p:extLst>
      <p:ext uri="{BB962C8B-B14F-4D97-AF65-F5344CB8AC3E}">
        <p14:creationId xmlns:p14="http://schemas.microsoft.com/office/powerpoint/2010/main" val="2868800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482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627EF8-FECA-D185-E107-29F4C660D754}"/>
              </a:ext>
            </a:extLst>
          </p:cNvPr>
          <p:cNvPicPr>
            <a:picLocks noChangeAspect="1"/>
          </p:cNvPicPr>
          <p:nvPr/>
        </p:nvPicPr>
        <p:blipFill>
          <a:blip r:embed="rId2"/>
          <a:stretch>
            <a:fillRect/>
          </a:stretch>
        </p:blipFill>
        <p:spPr>
          <a:xfrm>
            <a:off x="3914641" y="71120"/>
            <a:ext cx="2076718" cy="1107583"/>
          </a:xfrm>
          <a:prstGeom prst="rect">
            <a:avLst/>
          </a:prstGeom>
        </p:spPr>
      </p:pic>
      <p:sp>
        <p:nvSpPr>
          <p:cNvPr id="5" name="Textfeld 4">
            <a:extLst>
              <a:ext uri="{FF2B5EF4-FFF2-40B4-BE49-F238E27FC236}">
                <a16:creationId xmlns:a16="http://schemas.microsoft.com/office/drawing/2014/main" id="{27897597-23F8-6154-35C3-19616E7AC78F}"/>
              </a:ext>
            </a:extLst>
          </p:cNvPr>
          <p:cNvSpPr txBox="1"/>
          <p:nvPr/>
        </p:nvSpPr>
        <p:spPr>
          <a:xfrm>
            <a:off x="122014" y="1107583"/>
            <a:ext cx="4830986" cy="5478423"/>
          </a:xfrm>
          <a:prstGeom prst="rect">
            <a:avLst/>
          </a:prstGeom>
          <a:noFill/>
        </p:spPr>
        <p:txBody>
          <a:bodyPr wrap="square">
            <a:spAutoFit/>
          </a:bodyPr>
          <a:lstStyle/>
          <a:p>
            <a:r>
              <a:rPr lang="en-US" sz="1000" dirty="0">
                <a:latin typeface="DengXian (Textkörper)"/>
              </a:rPr>
              <a:t>1816 年 2 月 20 </a:t>
            </a:r>
            <a:r>
              <a:rPr lang="en-US" sz="1000" dirty="0" err="1">
                <a:latin typeface="DengXian (Textkörper)"/>
              </a:rPr>
              <a:t>日，即作曲家</a:t>
            </a:r>
            <a:r>
              <a:rPr lang="en-US" sz="1000" dirty="0">
                <a:latin typeface="DengXian (Textkörper)"/>
              </a:rPr>
              <a:t> 24 </a:t>
            </a:r>
            <a:r>
              <a:rPr lang="en-US" sz="1000" dirty="0" err="1">
                <a:latin typeface="DengXian (Textkörper)"/>
              </a:rPr>
              <a:t>岁生日前</a:t>
            </a:r>
            <a:r>
              <a:rPr lang="en-US" sz="1000" dirty="0">
                <a:latin typeface="DengXian (Textkörper)"/>
              </a:rPr>
              <a:t> 9 </a:t>
            </a:r>
            <a:r>
              <a:rPr lang="en-US" sz="1000" dirty="0" err="1">
                <a:latin typeface="DengXian (Textkörper)"/>
              </a:rPr>
              <a:t>天，焦阿基诺·罗西尼</a:t>
            </a:r>
            <a:r>
              <a:rPr lang="en-US" sz="1000" dirty="0">
                <a:latin typeface="DengXian (Textkörper)"/>
              </a:rPr>
              <a:t> (</a:t>
            </a:r>
            <a:r>
              <a:rPr lang="en-US" sz="1000" dirty="0" err="1">
                <a:latin typeface="DengXian (Textkörper)"/>
              </a:rPr>
              <a:t>Gioachino</a:t>
            </a:r>
            <a:r>
              <a:rPr lang="en-US" sz="1000" dirty="0">
                <a:latin typeface="DengXian (Textkörper)"/>
              </a:rPr>
              <a:t> Rossini) </a:t>
            </a:r>
            <a:r>
              <a:rPr lang="en-US" sz="1000" dirty="0" err="1">
                <a:latin typeface="DengXian (Textkörper)"/>
              </a:rPr>
              <a:t>的喜歌剧“Il</a:t>
            </a:r>
            <a:r>
              <a:rPr lang="en-US" sz="1000" dirty="0">
                <a:latin typeface="DengXian (Textkörper)"/>
              </a:rPr>
              <a:t> </a:t>
            </a:r>
            <a:r>
              <a:rPr lang="en-US" sz="1000" dirty="0" err="1">
                <a:latin typeface="DengXian (Textkörper)"/>
              </a:rPr>
              <a:t>barbiere</a:t>
            </a:r>
            <a:r>
              <a:rPr lang="en-US" sz="1000" dirty="0">
                <a:latin typeface="DengXian (Textkörper)"/>
              </a:rPr>
              <a:t> di </a:t>
            </a:r>
            <a:r>
              <a:rPr lang="en-US" sz="1000" dirty="0" err="1">
                <a:latin typeface="DengXian (Textkörper)"/>
              </a:rPr>
              <a:t>Siviglia</a:t>
            </a:r>
            <a:r>
              <a:rPr lang="en-US" sz="1000" dirty="0">
                <a:latin typeface="DengXian (Textkörper)"/>
              </a:rPr>
              <a:t> ossia la inutile pre-</a:t>
            </a:r>
            <a:r>
              <a:rPr lang="en-US" sz="1000" dirty="0" err="1">
                <a:latin typeface="DengXian (Textkörper)"/>
              </a:rPr>
              <a:t>cauzione”在罗马的阿根廷剧院首演</a:t>
            </a:r>
            <a:r>
              <a:rPr lang="en-US" sz="1000" dirty="0">
                <a:latin typeface="DengXian (Textkörper)"/>
              </a:rPr>
              <a:t>。 </a:t>
            </a:r>
            <a:r>
              <a:rPr lang="en-US" sz="1000" dirty="0" err="1">
                <a:latin typeface="DengXian (Textkörper)"/>
              </a:rPr>
              <a:t>罗西尼</a:t>
            </a:r>
            <a:r>
              <a:rPr lang="en-US" sz="1000" dirty="0">
                <a:latin typeface="DengXian (Textkörper)"/>
              </a:rPr>
              <a:t> (Rossini) </a:t>
            </a:r>
            <a:r>
              <a:rPr lang="en-US" sz="1000" dirty="0" err="1">
                <a:latin typeface="DengXian (Textkörper)"/>
              </a:rPr>
              <a:t>是一位来自佩萨罗</a:t>
            </a:r>
            <a:r>
              <a:rPr lang="en-US" sz="1000" dirty="0">
                <a:latin typeface="DengXian (Textkörper)"/>
              </a:rPr>
              <a:t> (Pesaro) </a:t>
            </a:r>
            <a:r>
              <a:rPr lang="en-US" sz="1000" dirty="0" err="1">
                <a:latin typeface="DengXian (Textkörper)"/>
              </a:rPr>
              <a:t>的音乐家之子，他已经是欧洲著名的歌剧作曲家，如果不是最著名的话</a:t>
            </a:r>
            <a:r>
              <a:rPr lang="en-US" sz="1000" dirty="0">
                <a:latin typeface="DengXian (Textkörper)"/>
              </a:rPr>
              <a:t>。 </a:t>
            </a:r>
            <a:r>
              <a:rPr lang="en-US" sz="1000" dirty="0" err="1">
                <a:latin typeface="DengXian (Textkörper)"/>
              </a:rPr>
              <a:t>他的第一部歌剧《Demetrio</a:t>
            </a:r>
            <a:r>
              <a:rPr lang="en-US" sz="1000" dirty="0">
                <a:latin typeface="DengXian (Textkörper)"/>
              </a:rPr>
              <a:t> e </a:t>
            </a:r>
            <a:r>
              <a:rPr lang="en-US" sz="1000" dirty="0" err="1">
                <a:latin typeface="DengXian (Textkörper)"/>
              </a:rPr>
              <a:t>Polibio》于</a:t>
            </a:r>
            <a:r>
              <a:rPr lang="en-US" sz="1000" dirty="0">
                <a:latin typeface="DengXian (Textkörper)"/>
              </a:rPr>
              <a:t> 1808 年创作，1812 年在罗马首演。1810 </a:t>
            </a:r>
            <a:r>
              <a:rPr lang="en-US" sz="1000" dirty="0" err="1">
                <a:latin typeface="DengXian (Textkörper)"/>
              </a:rPr>
              <a:t>年，他作为歌剧作曲家在威尼斯首次亮相，作品有《La</a:t>
            </a:r>
            <a:r>
              <a:rPr lang="en-US" sz="1000" dirty="0">
                <a:latin typeface="DengXian (Textkörper)"/>
              </a:rPr>
              <a:t> </a:t>
            </a:r>
            <a:r>
              <a:rPr lang="en-US" sz="1000" dirty="0" err="1">
                <a:latin typeface="DengXian (Textkörper)"/>
              </a:rPr>
              <a:t>cambiale</a:t>
            </a:r>
            <a:r>
              <a:rPr lang="en-US" sz="1000" dirty="0">
                <a:latin typeface="DengXian (Textkörper)"/>
              </a:rPr>
              <a:t> di </a:t>
            </a:r>
            <a:r>
              <a:rPr lang="en-US" sz="1000" dirty="0" err="1">
                <a:latin typeface="DengXian (Textkörper)"/>
              </a:rPr>
              <a:t>matrimonio</a:t>
            </a:r>
            <a:r>
              <a:rPr lang="en-US" sz="1000" dirty="0">
                <a:latin typeface="DengXian (Textkörper)"/>
              </a:rPr>
              <a:t>》、《</a:t>
            </a:r>
            <a:r>
              <a:rPr lang="en-US" sz="1000" dirty="0" err="1">
                <a:latin typeface="DengXian (Textkörper)"/>
              </a:rPr>
              <a:t>Tancredi》和《L</a:t>
            </a:r>
            <a:r>
              <a:rPr lang="en-US" sz="1000" dirty="0">
                <a:latin typeface="DengXian (Textkörper)"/>
              </a:rPr>
              <a:t>》 “</a:t>
            </a:r>
            <a:r>
              <a:rPr lang="en-US" sz="1000" dirty="0" err="1">
                <a:latin typeface="DengXian (Textkörper)"/>
              </a:rPr>
              <a:t>阿尔及利亚的意大利人</a:t>
            </a:r>
            <a:r>
              <a:rPr lang="en-US" sz="1000" dirty="0">
                <a:latin typeface="DengXian (Textkörper)"/>
              </a:rPr>
              <a:t>”，</a:t>
            </a:r>
            <a:r>
              <a:rPr lang="en-US" sz="1000" dirty="0" err="1">
                <a:latin typeface="DengXian (Textkörper)"/>
              </a:rPr>
              <a:t>这两部作品也于</a:t>
            </a:r>
            <a:r>
              <a:rPr lang="en-US" sz="1000" dirty="0">
                <a:latin typeface="DengXian (Textkörper)"/>
              </a:rPr>
              <a:t> 1813 </a:t>
            </a:r>
            <a:r>
              <a:rPr lang="en-US" sz="1000" dirty="0" err="1">
                <a:latin typeface="DengXian (Textkörper)"/>
              </a:rPr>
              <a:t>年在威尼斯首演</a:t>
            </a:r>
            <a:r>
              <a:rPr lang="en-US" sz="1000" dirty="0">
                <a:latin typeface="DengXian (Textkörper)"/>
              </a:rPr>
              <a:t> - </a:t>
            </a:r>
            <a:r>
              <a:rPr lang="en-US" sz="1000" dirty="0" err="1">
                <a:latin typeface="DengXian (Textkörper)"/>
              </a:rPr>
              <a:t>他一举成名</a:t>
            </a:r>
            <a:r>
              <a:rPr lang="en-US" sz="1000" dirty="0">
                <a:latin typeface="DengXian (Textkörper)"/>
              </a:rPr>
              <a:t>。 从 1815 </a:t>
            </a:r>
            <a:r>
              <a:rPr lang="en-US" sz="1000" dirty="0" err="1">
                <a:latin typeface="DengXian (Textkörper)"/>
              </a:rPr>
              <a:t>年到</a:t>
            </a:r>
            <a:r>
              <a:rPr lang="en-US" sz="1000" dirty="0">
                <a:latin typeface="DengXian (Textkörper)"/>
              </a:rPr>
              <a:t> 1823 </a:t>
            </a:r>
            <a:r>
              <a:rPr lang="en-US" sz="1000" dirty="0" err="1">
                <a:latin typeface="DengXian (Textkörper)"/>
              </a:rPr>
              <a:t>年，罗西尼与那不勒斯的经理多梅尼科·巴尔巴哈</a:t>
            </a:r>
            <a:r>
              <a:rPr lang="en-US" sz="1000" dirty="0">
                <a:latin typeface="DengXian (Textkörper)"/>
              </a:rPr>
              <a:t> (Domenico </a:t>
            </a:r>
            <a:r>
              <a:rPr lang="en-US" sz="1000" dirty="0" err="1">
                <a:latin typeface="DengXian (Textkörper)"/>
              </a:rPr>
              <a:t>Barbaja</a:t>
            </a:r>
            <a:r>
              <a:rPr lang="en-US" sz="1000" dirty="0">
                <a:latin typeface="DengXian (Textkörper)"/>
              </a:rPr>
              <a:t>) </a:t>
            </a:r>
            <a:r>
              <a:rPr lang="en-US" sz="1000" dirty="0" err="1">
                <a:latin typeface="DengXian (Textkörper)"/>
              </a:rPr>
              <a:t>签订合同，后者聘请他担任那不勒斯歌剧院圣卡洛</a:t>
            </a:r>
            <a:r>
              <a:rPr lang="en-US" sz="1000" dirty="0">
                <a:latin typeface="DengXian (Textkörper)"/>
              </a:rPr>
              <a:t> (San Carlo) </a:t>
            </a:r>
            <a:r>
              <a:rPr lang="en-US" sz="1000" dirty="0" err="1">
                <a:latin typeface="DengXian (Textkörper)"/>
              </a:rPr>
              <a:t>和丰多</a:t>
            </a:r>
            <a:r>
              <a:rPr lang="en-US" sz="1000" dirty="0">
                <a:latin typeface="DengXian (Textkörper)"/>
              </a:rPr>
              <a:t> (</a:t>
            </a:r>
            <a:r>
              <a:rPr lang="en-US" sz="1000" dirty="0" err="1">
                <a:latin typeface="DengXian (Textkörper)"/>
              </a:rPr>
              <a:t>Fondo</a:t>
            </a:r>
            <a:r>
              <a:rPr lang="en-US" sz="1000" dirty="0">
                <a:latin typeface="DengXian (Textkörper)"/>
              </a:rPr>
              <a:t>) </a:t>
            </a:r>
            <a:r>
              <a:rPr lang="en-US" sz="1000" dirty="0" err="1">
                <a:latin typeface="DengXian (Textkörper)"/>
              </a:rPr>
              <a:t>歌剧院的音乐总监，条件是他每年为这些歌剧院创作两部歌剧</a:t>
            </a:r>
            <a:r>
              <a:rPr lang="en-US" sz="1000" dirty="0">
                <a:latin typeface="DengXian (Textkörper)"/>
              </a:rPr>
              <a:t>。 </a:t>
            </a:r>
            <a:r>
              <a:rPr lang="en-US" sz="1000" dirty="0" err="1">
                <a:latin typeface="DengXian (Textkörper)"/>
              </a:rPr>
              <a:t>然而，这并没有阻止罗西尼做出其他承诺，因此在</a:t>
            </a:r>
            <a:r>
              <a:rPr lang="en-US" sz="1000" dirty="0">
                <a:latin typeface="DengXian (Textkörper)"/>
              </a:rPr>
              <a:t> 1815 年 12 月 15 </a:t>
            </a:r>
            <a:r>
              <a:rPr lang="en-US" sz="1000" dirty="0" err="1">
                <a:latin typeface="DengXian (Textkörper)"/>
              </a:rPr>
              <a:t>日，他与罗马阿根廷剧院的指挥弗朗切斯科·斯福尔扎-切萨里尼</a:t>
            </a:r>
            <a:r>
              <a:rPr lang="en-US" sz="1000" dirty="0">
                <a:latin typeface="DengXian (Textkörper)"/>
              </a:rPr>
              <a:t> (Francesco Sforza-</a:t>
            </a:r>
            <a:r>
              <a:rPr lang="en-US" sz="1000" dirty="0" err="1">
                <a:latin typeface="DengXian (Textkörper)"/>
              </a:rPr>
              <a:t>Cesarini</a:t>
            </a:r>
            <a:r>
              <a:rPr lang="en-US" sz="1000" dirty="0">
                <a:latin typeface="DengXian (Textkörper)"/>
              </a:rPr>
              <a:t>) </a:t>
            </a:r>
            <a:r>
              <a:rPr lang="en-US" sz="1000" dirty="0" err="1">
                <a:latin typeface="DengXian (Textkörper)"/>
              </a:rPr>
              <a:t>签订了一份合同，由他创作一部歌剧</a:t>
            </a:r>
            <a:r>
              <a:rPr lang="en-US" sz="1000" dirty="0">
                <a:latin typeface="DengXian (Textkörper)"/>
              </a:rPr>
              <a:t>。 </a:t>
            </a:r>
            <a:r>
              <a:rPr lang="en-US" sz="1000" dirty="0" err="1">
                <a:latin typeface="DengXian (Textkörper)"/>
              </a:rPr>
              <a:t>根据合同，作曲家必须接受经理给他的任何剧本，在三周内完成歌剧，根据歌手的声音和要求改编音乐，指导排练，并作为前三场演出的成员</a:t>
            </a:r>
            <a:r>
              <a:rPr lang="en-US" sz="1000" dirty="0">
                <a:latin typeface="DengXian (Textkörper)"/>
              </a:rPr>
              <a:t>。 “</a:t>
            </a:r>
            <a:r>
              <a:rPr lang="en-US" sz="1000" dirty="0" err="1">
                <a:latin typeface="DengXian (Textkörper)"/>
              </a:rPr>
              <a:t>大键琴大师</a:t>
            </a:r>
            <a:r>
              <a:rPr lang="en-US" sz="1000" dirty="0">
                <a:latin typeface="DengXian (Textkörper)"/>
              </a:rPr>
              <a:t>”。 </a:t>
            </a:r>
            <a:r>
              <a:rPr lang="en-US" sz="1000" dirty="0" err="1">
                <a:latin typeface="DengXian (Textkörper)"/>
              </a:rPr>
              <a:t>然而，在实践中，罗西尼说他在主题问题上一定有相当大的发言权，因此最终选择权落在了博马舍的“Le</a:t>
            </a:r>
            <a:r>
              <a:rPr lang="en-US" sz="1000" dirty="0">
                <a:latin typeface="DengXian (Textkörper)"/>
              </a:rPr>
              <a:t> </a:t>
            </a:r>
            <a:r>
              <a:rPr lang="en-US" sz="1000" dirty="0" err="1">
                <a:latin typeface="DengXian (Textkörper)"/>
              </a:rPr>
              <a:t>barbier</a:t>
            </a:r>
            <a:r>
              <a:rPr lang="en-US" sz="1000" dirty="0">
                <a:latin typeface="DengXian (Textkörper)"/>
              </a:rPr>
              <a:t> de </a:t>
            </a:r>
            <a:r>
              <a:rPr lang="en-US" sz="1000" dirty="0" err="1">
                <a:latin typeface="DengXian (Textkörper)"/>
              </a:rPr>
              <a:t>Séville”身上</a:t>
            </a:r>
            <a:r>
              <a:rPr lang="en-US" sz="1000" dirty="0">
                <a:latin typeface="DengXian (Textkörper)"/>
              </a:rPr>
              <a:t>。 </a:t>
            </a:r>
            <a:r>
              <a:rPr lang="en-US" sz="1000" dirty="0" err="1">
                <a:latin typeface="DengXian (Textkörper)"/>
              </a:rPr>
              <a:t>在他创作的</a:t>
            </a:r>
            <a:r>
              <a:rPr lang="en-US" sz="1000" dirty="0">
                <a:latin typeface="DengXian (Textkörper)"/>
              </a:rPr>
              <a:t> 34 </a:t>
            </a:r>
            <a:r>
              <a:rPr lang="en-US" sz="1000" dirty="0" err="1">
                <a:latin typeface="DengXian (Textkörper)"/>
              </a:rPr>
              <a:t>部歌剧中</a:t>
            </a:r>
            <a:r>
              <a:rPr lang="en-US" sz="1000" dirty="0">
                <a:latin typeface="DengXian (Textkörper)"/>
              </a:rPr>
              <a:t>，《</a:t>
            </a:r>
            <a:r>
              <a:rPr lang="en-US" sz="1000" dirty="0" err="1">
                <a:latin typeface="DengXian (Textkörper)"/>
              </a:rPr>
              <a:t>理发师》是罗西尼的第</a:t>
            </a:r>
            <a:r>
              <a:rPr lang="en-US" sz="1000" dirty="0">
                <a:latin typeface="DengXian (Textkörper)"/>
              </a:rPr>
              <a:t> 17 </a:t>
            </a:r>
            <a:r>
              <a:rPr lang="en-US" sz="1000" dirty="0" err="1">
                <a:latin typeface="DengXian (Textkörper)"/>
              </a:rPr>
              <a:t>部歌剧，成为他最伟大的胜利</a:t>
            </a:r>
            <a:r>
              <a:rPr lang="en-US" sz="1000" dirty="0">
                <a:latin typeface="DengXian (Textkörper)"/>
              </a:rPr>
              <a:t>。 </a:t>
            </a:r>
            <a:r>
              <a:rPr lang="en-US" sz="1000" dirty="0" err="1">
                <a:latin typeface="DengXian (Textkörper)"/>
              </a:rPr>
              <a:t>首映式引发了音乐史上最著名的丑闻之一</a:t>
            </a:r>
            <a:r>
              <a:rPr lang="en-US" sz="1000" dirty="0">
                <a:latin typeface="DengXian (Textkörper)"/>
              </a:rPr>
              <a:t>。 1860 </a:t>
            </a:r>
            <a:r>
              <a:rPr lang="en-US" sz="1000" dirty="0" err="1">
                <a:latin typeface="DengXian (Textkörper)"/>
              </a:rPr>
              <a:t>年，罗西尼写信给一位仰慕者，几十年后，这位仰慕者要求他简要说明</a:t>
            </a:r>
            <a:r>
              <a:rPr lang="en-US" sz="1000" dirty="0">
                <a:latin typeface="DengXian (Textkörper)"/>
              </a:rPr>
              <a:t> »</a:t>
            </a:r>
            <a:r>
              <a:rPr lang="en-US" sz="1000" dirty="0" err="1">
                <a:latin typeface="DengXian (Textkörper)"/>
              </a:rPr>
              <a:t>Barbier</a:t>
            </a:r>
            <a:r>
              <a:rPr lang="en-US" sz="1000" dirty="0">
                <a:latin typeface="DengXian (Textkörper)"/>
              </a:rPr>
              <a:t>« </a:t>
            </a:r>
            <a:r>
              <a:rPr lang="en-US" sz="1000" dirty="0" err="1">
                <a:latin typeface="DengXian (Textkörper)"/>
              </a:rPr>
              <a:t>的起源和首演</a:t>
            </a:r>
            <a:endParaRPr lang="en-US" sz="1000" dirty="0">
              <a:latin typeface="DengXian (Textkörper)"/>
            </a:endParaRPr>
          </a:p>
          <a:p>
            <a:endParaRPr lang="en-US" sz="1000" dirty="0"/>
          </a:p>
          <a:p>
            <a:r>
              <a:rPr lang="en-US" altLang="zh-CN" sz="1000" dirty="0"/>
              <a:t>»</a:t>
            </a:r>
            <a:r>
              <a:rPr lang="zh-CN" altLang="en-US" sz="1000" dirty="0"/>
              <a:t>我于 </a:t>
            </a:r>
            <a:r>
              <a:rPr lang="en-US" altLang="zh-CN" sz="1000" dirty="0"/>
              <a:t>1815 </a:t>
            </a:r>
            <a:r>
              <a:rPr lang="zh-CN" altLang="en-US" sz="1000" dirty="0"/>
              <a:t>年被召唤到罗马，在 </a:t>
            </a:r>
            <a:r>
              <a:rPr lang="en-US" altLang="zh-CN" sz="1000" dirty="0"/>
              <a:t>Teatro Valle </a:t>
            </a:r>
            <a:r>
              <a:rPr lang="zh-CN" altLang="en-US" sz="1000" dirty="0"/>
              <a:t>创作了歌剧 </a:t>
            </a:r>
            <a:r>
              <a:rPr lang="en-US" altLang="zh-CN" sz="1000" dirty="0"/>
              <a:t>›</a:t>
            </a:r>
            <a:r>
              <a:rPr lang="en-US" altLang="zh-CN" sz="1000" dirty="0" err="1"/>
              <a:t>Torvaldo</a:t>
            </a:r>
            <a:r>
              <a:rPr lang="en-US" altLang="zh-CN" sz="1000" dirty="0"/>
              <a:t> e </a:t>
            </a:r>
            <a:r>
              <a:rPr lang="en-US" altLang="zh-CN" sz="1000" dirty="0" err="1"/>
              <a:t>Dorliska</a:t>
            </a:r>
            <a:r>
              <a:rPr lang="en-US" altLang="zh-CN" sz="1000" dirty="0"/>
              <a:t>‹</a:t>
            </a:r>
            <a:r>
              <a:rPr lang="zh-CN" altLang="en-US" sz="1000" dirty="0"/>
              <a:t>，该剧非常成功。 我的歌手是 </a:t>
            </a:r>
            <a:r>
              <a:rPr lang="en-US" altLang="zh-CN" sz="1000" dirty="0"/>
              <a:t>Galli</a:t>
            </a:r>
            <a:r>
              <a:rPr lang="zh-CN" altLang="en-US" sz="1000" dirty="0"/>
              <a:t>、</a:t>
            </a:r>
            <a:r>
              <a:rPr lang="en-US" altLang="zh-CN" sz="1000" dirty="0" err="1"/>
              <a:t>Donzelli</a:t>
            </a:r>
            <a:r>
              <a:rPr lang="en-US" altLang="zh-CN" sz="1000" dirty="0"/>
              <a:t> </a:t>
            </a:r>
            <a:r>
              <a:rPr lang="zh-CN" altLang="en-US" sz="1000" dirty="0"/>
              <a:t>和 </a:t>
            </a:r>
            <a:r>
              <a:rPr lang="en-US" altLang="zh-CN" sz="1000" dirty="0" err="1"/>
              <a:t>Remorini</a:t>
            </a:r>
            <a:r>
              <a:rPr lang="zh-CN" altLang="en-US" sz="1000" dirty="0"/>
              <a:t>，他们是我听过的最美妙的声音。 同一狂欢季的阿根廷剧院老板兼导演杜卡</a:t>
            </a:r>
            <a:r>
              <a:rPr lang="en-US" altLang="zh-CN" sz="1000" dirty="0"/>
              <a:t>·</a:t>
            </a:r>
            <a:r>
              <a:rPr lang="zh-CN" altLang="en-US" sz="1000" dirty="0"/>
              <a:t>塞萨里尼 </a:t>
            </a:r>
            <a:r>
              <a:rPr lang="en-US" altLang="zh-CN" sz="1000" dirty="0"/>
              <a:t>(</a:t>
            </a:r>
            <a:r>
              <a:rPr lang="en-US" altLang="zh-CN" sz="1000" dirty="0" err="1"/>
              <a:t>Duca</a:t>
            </a:r>
            <a:r>
              <a:rPr lang="en-US" altLang="zh-CN" sz="1000" dirty="0"/>
              <a:t> </a:t>
            </a:r>
            <a:r>
              <a:rPr lang="en-US" altLang="zh-CN" sz="1000" dirty="0" err="1"/>
              <a:t>Cesarini</a:t>
            </a:r>
            <a:r>
              <a:rPr lang="en-US" altLang="zh-CN" sz="1000" dirty="0"/>
              <a:t>) </a:t>
            </a:r>
            <a:r>
              <a:rPr lang="zh-CN" altLang="en-US" sz="1000" dirty="0"/>
              <a:t>发现经营状况不尽如人意，建议我尽快为该季末写一部歌剧。 我接受了，并与司库兼诗人斯特比尼一起，开始为我要谱曲的诗歌寻找素材。 选择落在“</a:t>
            </a:r>
            <a:r>
              <a:rPr lang="en-US" altLang="zh-CN" sz="1000" dirty="0"/>
              <a:t>Le </a:t>
            </a:r>
            <a:r>
              <a:rPr lang="en-US" altLang="zh-CN" sz="1000" dirty="0" err="1"/>
              <a:t>barbier</a:t>
            </a:r>
            <a:r>
              <a:rPr lang="en-US" altLang="zh-CN" sz="1000" dirty="0"/>
              <a:t>”</a:t>
            </a:r>
            <a:r>
              <a:rPr lang="zh-CN" altLang="en-US" sz="1000" dirty="0"/>
              <a:t>上，我开始工作，并在 </a:t>
            </a:r>
            <a:r>
              <a:rPr lang="en-US" altLang="zh-CN" sz="1000" dirty="0"/>
              <a:t>13 </a:t>
            </a:r>
            <a:r>
              <a:rPr lang="zh-CN" altLang="en-US" sz="1000" dirty="0"/>
              <a:t>天内完成。 我的表演者是 </a:t>
            </a:r>
            <a:r>
              <a:rPr lang="en-US" altLang="zh-CN" sz="1000" dirty="0"/>
              <a:t>Garcia</a:t>
            </a:r>
            <a:r>
              <a:rPr lang="zh-CN" altLang="en-US" sz="1000" dirty="0"/>
              <a:t>、</a:t>
            </a:r>
            <a:r>
              <a:rPr lang="en-US" altLang="zh-CN" sz="1000" dirty="0"/>
              <a:t>Zamboni </a:t>
            </a:r>
            <a:r>
              <a:rPr lang="zh-CN" altLang="en-US" sz="1000" dirty="0"/>
              <a:t>和 </a:t>
            </a:r>
            <a:r>
              <a:rPr lang="en-US" altLang="zh-CN" sz="1000" dirty="0"/>
              <a:t>Giorgi Righetti</a:t>
            </a:r>
            <a:r>
              <a:rPr lang="zh-CN" altLang="en-US" sz="1000" dirty="0"/>
              <a:t>，他们三人都很勇敢。 我给 </a:t>
            </a:r>
            <a:r>
              <a:rPr lang="en-US" altLang="zh-CN" sz="1000" dirty="0" err="1"/>
              <a:t>Paisiello</a:t>
            </a:r>
            <a:r>
              <a:rPr lang="en-US" altLang="zh-CN" sz="1000" dirty="0"/>
              <a:t> </a:t>
            </a:r>
            <a:r>
              <a:rPr lang="zh-CN" altLang="en-US" sz="1000" dirty="0"/>
              <a:t>写了一封信 </a:t>
            </a:r>
            <a:r>
              <a:rPr lang="en-US" altLang="zh-CN" sz="1000" dirty="0"/>
              <a:t>[Giovanni </a:t>
            </a:r>
            <a:r>
              <a:rPr lang="en-US" altLang="zh-CN" sz="1000" dirty="0" err="1"/>
              <a:t>Paisiello</a:t>
            </a:r>
            <a:r>
              <a:rPr lang="en-US" altLang="zh-CN" sz="1000" dirty="0"/>
              <a:t> </a:t>
            </a:r>
            <a:r>
              <a:rPr lang="zh-CN" altLang="en-US" sz="1000" dirty="0"/>
              <a:t>还为 </a:t>
            </a:r>
            <a:r>
              <a:rPr lang="en-US" altLang="zh-CN" sz="1000" dirty="0"/>
              <a:t>Beaumarchais </a:t>
            </a:r>
            <a:r>
              <a:rPr lang="zh-CN" altLang="en-US" sz="1000" dirty="0"/>
              <a:t>的剧本创作了剧本，</a:t>
            </a:r>
            <a:r>
              <a:rPr lang="en-US" altLang="zh-CN" sz="1000" dirty="0"/>
              <a:t>Giuseppe </a:t>
            </a:r>
            <a:r>
              <a:rPr lang="en-US" altLang="zh-CN" sz="1000" dirty="0" err="1"/>
              <a:t>Petrosellini</a:t>
            </a:r>
            <a:r>
              <a:rPr lang="en-US" altLang="zh-CN" sz="1000" dirty="0"/>
              <a:t> </a:t>
            </a:r>
            <a:r>
              <a:rPr lang="zh-CN" altLang="en-US" sz="1000" dirty="0"/>
              <a:t>担任编剧并于 </a:t>
            </a:r>
            <a:r>
              <a:rPr lang="en-US" altLang="zh-CN" sz="1000" dirty="0"/>
              <a:t>1782 </a:t>
            </a:r>
            <a:r>
              <a:rPr lang="zh-CN" altLang="en-US" sz="1000" dirty="0"/>
              <a:t>年 </a:t>
            </a:r>
            <a:r>
              <a:rPr lang="en-US" altLang="zh-CN" sz="1000" dirty="0"/>
              <a:t>9 </a:t>
            </a:r>
            <a:r>
              <a:rPr lang="zh-CN" altLang="en-US" sz="1000" dirty="0"/>
              <a:t>月在圣彼得堡首演并取得了巨大成功</a:t>
            </a:r>
            <a:r>
              <a:rPr lang="en-US" altLang="zh-CN" sz="1000" dirty="0"/>
              <a:t>] </a:t>
            </a:r>
            <a:r>
              <a:rPr lang="zh-CN" altLang="en-US" sz="1000" dirty="0"/>
              <a:t>并向他解释说我不打算与我竞争进入它是因为我意识到自己的自卑，但我只想处理一个我喜欢的话题，如果可能的话，我想避免在他的剧本中出现同样的情节。 在做出这种放弃之后，我认为我已经保护了自己免受他的朋友和真正仰慕者的批评。 我错了！ 当我的歌剧出来时，他们像野兽一样扑向了那个没胡子的小大师，第一场演出是最狂风暴雨的一场。 不过我并不担心，当观众</a:t>
            </a:r>
            <a:r>
              <a:rPr lang="en-US" altLang="zh-CN" sz="1000" dirty="0"/>
              <a:t>——</a:t>
            </a:r>
            <a:r>
              <a:rPr lang="zh-CN" altLang="en-US" sz="1000" dirty="0"/>
              <a:t>他吹口哨时，我向表演者鼓掌。 暴风雨过后，理发师用一把“好刀”（</a:t>
            </a:r>
            <a:r>
              <a:rPr lang="en-US" altLang="zh-CN" sz="1000" dirty="0"/>
              <a:t>Beaumarchais</a:t>
            </a:r>
            <a:r>
              <a:rPr lang="zh-CN" altLang="en-US" sz="1000" dirty="0"/>
              <a:t>）把罗马人的胡子剃得非常好，我得意洋洋地被抬了起来。</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107583"/>
            <a:ext cx="4714146" cy="3016210"/>
          </a:xfrm>
          <a:prstGeom prst="rect">
            <a:avLst/>
          </a:prstGeom>
          <a:noFill/>
        </p:spPr>
        <p:txBody>
          <a:bodyPr wrap="square">
            <a:spAutoFit/>
          </a:bodyPr>
          <a:lstStyle/>
          <a:p>
            <a:r>
              <a:rPr lang="en-US" altLang="zh-CN" sz="1000" dirty="0"/>
              <a:t>»</a:t>
            </a:r>
            <a:r>
              <a:rPr lang="zh-CN" altLang="en-US" sz="1000" dirty="0"/>
              <a:t>对于意大利人来说，音乐是一种感官享受，仅此而已。 他们对这种美丽的精神启示的尊重不亚于对烹饪艺术的尊重。 他们想要的是他们可以一口气吸收其中内容的分数，不需要思考，甚至​​不需要注意，就像他们吃一碗通心粉一样。 </a:t>
            </a:r>
            <a:r>
              <a:rPr lang="en-US" altLang="zh-CN" sz="1000" dirty="0"/>
              <a:t>[...] </a:t>
            </a:r>
            <a:r>
              <a:rPr lang="zh-CN" altLang="en-US" sz="1000" dirty="0"/>
              <a:t>更重要的是，他们是经验丰富的狂热分子，与其他任何地方都不一样，甚至在学院也不例外，因此旋律、和声、节奏或乐器风格上最轻微的意想不到的创新都会激怒他们。 因此，当罗西尼 </a:t>
            </a:r>
            <a:r>
              <a:rPr lang="en-US" altLang="zh-CN" sz="1000" dirty="0"/>
              <a:t>(Rossini) </a:t>
            </a:r>
            <a:r>
              <a:rPr lang="zh-CN" altLang="en-US" sz="1000" dirty="0"/>
              <a:t>的 </a:t>
            </a:r>
            <a:r>
              <a:rPr lang="en-US" altLang="zh-CN" sz="1000" dirty="0" err="1"/>
              <a:t>Barbiere</a:t>
            </a:r>
            <a:r>
              <a:rPr lang="en-US" altLang="zh-CN" sz="1000" dirty="0"/>
              <a:t> di </a:t>
            </a:r>
            <a:r>
              <a:rPr lang="en-US" altLang="zh-CN" sz="1000" dirty="0" err="1"/>
              <a:t>Siviglia</a:t>
            </a:r>
            <a:r>
              <a:rPr lang="en-US" altLang="zh-CN" sz="1000" dirty="0"/>
              <a:t> </a:t>
            </a:r>
            <a:r>
              <a:rPr lang="zh-CN" altLang="en-US" sz="1000" dirty="0"/>
              <a:t>出现时，它完全是意大利风格，罗马的业余爱好者想要杀死这位年轻的大师，因为他如此无礼，做事与 </a:t>
            </a:r>
            <a:r>
              <a:rPr lang="en-US" altLang="zh-CN" sz="1000" dirty="0" err="1"/>
              <a:t>Paisiello</a:t>
            </a:r>
            <a:r>
              <a:rPr lang="en-US" altLang="zh-CN" sz="1000" dirty="0"/>
              <a:t> </a:t>
            </a:r>
            <a:r>
              <a:rPr lang="zh-CN" altLang="en-US" sz="1000" dirty="0"/>
              <a:t>不同。 </a:t>
            </a:r>
            <a:r>
              <a:rPr lang="en-US" altLang="zh-CN" sz="1000" dirty="0"/>
              <a:t>«</a:t>
            </a:r>
          </a:p>
          <a:p>
            <a:endParaRPr lang="en-US" sz="1000" dirty="0"/>
          </a:p>
          <a:p>
            <a:r>
              <a:rPr lang="zh-CN" altLang="en-US" sz="1000" dirty="0"/>
              <a:t>设置为首映式。 没有什么能像必需品、音乐打字员在场等待您的工作以及心疼的导演拔头发时的愤怒那样激发创造力。 我在意大利的时候，剧院的企业家到三十岁都秃顶了。 我在巴尔巴哈宫的一个小房间里创作了</a:t>
            </a:r>
            <a:r>
              <a:rPr lang="en-US" altLang="zh-CN" sz="1000" dirty="0"/>
              <a:t>《</a:t>
            </a:r>
            <a:r>
              <a:rPr lang="zh-CN" altLang="en-US" sz="1000" dirty="0"/>
              <a:t>奥赛罗</a:t>
            </a:r>
            <a:r>
              <a:rPr lang="en-US" altLang="zh-CN" sz="1000" dirty="0"/>
              <a:t>》</a:t>
            </a:r>
            <a:r>
              <a:rPr lang="zh-CN" altLang="en-US" sz="1000" dirty="0"/>
              <a:t>的序曲，在那里，最秃头、最狂野的导演强行把我锁起来，除了一碗通心粉和威胁说，如果我有生之年不会离开房间没有写最后一张纸条。 首演那天，我在斯卡拉歌剧院的屋檐下写下了 </a:t>
            </a:r>
            <a:r>
              <a:rPr lang="en-US" altLang="zh-CN" sz="1000" dirty="0" err="1"/>
              <a:t>Diebische</a:t>
            </a:r>
            <a:r>
              <a:rPr lang="en-US" altLang="zh-CN" sz="1000" dirty="0"/>
              <a:t> Magpie </a:t>
            </a:r>
            <a:r>
              <a:rPr lang="zh-CN" altLang="en-US" sz="1000" dirty="0"/>
              <a:t>的序曲，在那里我被导演关起来，并由四名机械师看守，他们被委托将我的作品一页一页地从窗户扔给打字员，谁在下面等着把它们写出来。 如果要中断乐谱的传送，他们会奉命亲自将我扔出窗外。 我在理发店做得更好； 我没有为它写序曲，而是拿了我为一部名为</a:t>
            </a:r>
            <a:r>
              <a:rPr lang="en-US" altLang="zh-CN" sz="1000" dirty="0"/>
              <a:t>《</a:t>
            </a:r>
            <a:r>
              <a:rPr lang="zh-CN" altLang="en-US" sz="1000" dirty="0"/>
              <a:t>伊丽莎白</a:t>
            </a:r>
            <a:r>
              <a:rPr lang="en-US" altLang="zh-CN" sz="1000" dirty="0"/>
              <a:t>》</a:t>
            </a:r>
            <a:r>
              <a:rPr lang="zh-CN" altLang="en-US" sz="1000" dirty="0"/>
              <a:t>的半连续剧写的序曲。 </a:t>
            </a:r>
            <a:r>
              <a:rPr lang="en-US" altLang="zh-CN" sz="1000" dirty="0"/>
              <a:t>[</a:t>
            </a:r>
            <a:r>
              <a:rPr lang="zh-CN" altLang="en-US" sz="1000" dirty="0"/>
              <a:t>顺便说一句，这出自歌剧</a:t>
            </a:r>
            <a:r>
              <a:rPr lang="en-US" altLang="zh-CN" sz="1000" dirty="0"/>
              <a:t>《</a:t>
            </a:r>
            <a:r>
              <a:rPr lang="zh-CN" altLang="en-US" sz="1000" dirty="0"/>
              <a:t>帕尔米拉的奥雷里亚诺</a:t>
            </a:r>
            <a:r>
              <a:rPr lang="en-US" altLang="zh-CN" sz="1000" dirty="0"/>
              <a:t>》]</a:t>
            </a:r>
            <a:r>
              <a:rPr lang="zh-CN" altLang="en-US" sz="1000" dirty="0"/>
              <a:t>。 观众喜出望外。 </a:t>
            </a:r>
            <a:r>
              <a:rPr lang="en-US" altLang="zh-CN" sz="1000" dirty="0"/>
              <a:t>«</a:t>
            </a:r>
            <a:endParaRPr lang="en-US" sz="1000" dirty="0"/>
          </a:p>
        </p:txBody>
      </p:sp>
    </p:spTree>
    <p:extLst>
      <p:ext uri="{BB962C8B-B14F-4D97-AF65-F5344CB8AC3E}">
        <p14:creationId xmlns:p14="http://schemas.microsoft.com/office/powerpoint/2010/main" val="1669835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7897597-23F8-6154-35C3-19616E7AC78F}"/>
              </a:ext>
            </a:extLst>
          </p:cNvPr>
          <p:cNvSpPr txBox="1"/>
          <p:nvPr/>
        </p:nvSpPr>
        <p:spPr>
          <a:xfrm>
            <a:off x="45814" y="1002030"/>
            <a:ext cx="4830986" cy="5940088"/>
          </a:xfrm>
          <a:prstGeom prst="rect">
            <a:avLst/>
          </a:prstGeom>
          <a:noFill/>
        </p:spPr>
        <p:txBody>
          <a:bodyPr wrap="square">
            <a:spAutoFit/>
          </a:bodyPr>
          <a:lstStyle/>
          <a:p>
            <a:r>
              <a:rPr lang="zh-CN" altLang="en-US" sz="1000" dirty="0">
                <a:latin typeface="DengXian (Textkörper)"/>
              </a:rPr>
              <a:t>切萨雷</a:t>
            </a:r>
            <a:r>
              <a:rPr lang="en-US" altLang="zh-CN" sz="1000" dirty="0">
                <a:latin typeface="DengXian (Textkörper)"/>
              </a:rPr>
              <a:t>·</a:t>
            </a:r>
            <a:r>
              <a:rPr lang="zh-CN" altLang="en-US" sz="1000" dirty="0">
                <a:latin typeface="DengXian (Textkörper)"/>
              </a:rPr>
              <a:t>斯特比尼 </a:t>
            </a:r>
            <a:r>
              <a:rPr lang="en-US" altLang="zh-CN" sz="1000" dirty="0">
                <a:latin typeface="DengXian (Textkörper)"/>
              </a:rPr>
              <a:t>(Cesare </a:t>
            </a:r>
            <a:r>
              <a:rPr lang="en-US" altLang="zh-CN" sz="1000" dirty="0" err="1">
                <a:latin typeface="DengXian (Textkörper)"/>
              </a:rPr>
              <a:t>Sterbini</a:t>
            </a:r>
            <a:r>
              <a:rPr lang="en-US" altLang="zh-CN" sz="1000" dirty="0">
                <a:latin typeface="DengXian (Textkörper)"/>
              </a:rPr>
              <a:t>) </a:t>
            </a:r>
            <a:r>
              <a:rPr lang="zh-CN" altLang="en-US" sz="1000" dirty="0">
                <a:latin typeface="DengXian (Textkörper)"/>
              </a:rPr>
              <a:t>为罗西尼 </a:t>
            </a:r>
            <a:r>
              <a:rPr lang="en-US" altLang="zh-CN" sz="1000" dirty="0">
                <a:latin typeface="DengXian (Textkörper)"/>
              </a:rPr>
              <a:t>(Rossini) </a:t>
            </a:r>
            <a:r>
              <a:rPr lang="zh-CN" altLang="en-US" sz="1000" dirty="0">
                <a:latin typeface="DengXian (Textkörper)"/>
              </a:rPr>
              <a:t>的</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》(Barber of Seville) </a:t>
            </a:r>
            <a:r>
              <a:rPr lang="zh-CN" altLang="en-US" sz="1000" dirty="0">
                <a:latin typeface="DengXian (Textkörper)"/>
              </a:rPr>
              <a:t>创作的剧本改编自博马舍 </a:t>
            </a:r>
            <a:r>
              <a:rPr lang="en-US" altLang="zh-CN" sz="1000" dirty="0">
                <a:latin typeface="DengXian (Textkörper)"/>
              </a:rPr>
              <a:t>(Beaumarchais) </a:t>
            </a:r>
            <a:r>
              <a:rPr lang="zh-CN" altLang="en-US" sz="1000" dirty="0">
                <a:latin typeface="DengXian (Textkörper)"/>
              </a:rPr>
              <a:t>的著名喜剧</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a:t>
            </a:r>
            <a:r>
              <a:rPr lang="zh-CN" altLang="en-US" sz="1000" dirty="0">
                <a:latin typeface="DengXian (Textkörper)"/>
              </a:rPr>
              <a:t>，这部喜剧充满了阴谋和困惑，主题自古以来就一直处于人类事务的前沿。 ：欲望、爱情、权力和金钱。 该剧在主题上继承了即兴戏剧的传统，即兴戏剧，起源于文艺复兴时期的意大利。 在即兴喜剧中，没有预先确定的文本； 它是即兴的，行动的动力是根据情况发展起来的，对话是即兴的。 这些戏剧在集市广场或其他公共场所以及剧院或私人节日上演。</a:t>
            </a:r>
            <a:endParaRPr lang="de-DE" altLang="zh-CN" sz="1000" dirty="0">
              <a:latin typeface="DengXian (Textkörper)"/>
            </a:endParaRPr>
          </a:p>
          <a:p>
            <a:endParaRPr lang="de-DE" sz="1000" dirty="0">
              <a:latin typeface="DengXian (Textkörper)"/>
            </a:endParaRPr>
          </a:p>
          <a:p>
            <a:r>
              <a:rPr lang="zh-CN" altLang="en-US" sz="1000" dirty="0"/>
              <a:t>当然，如果没有其他地方的严格规定，这种即兴创作是不可能的。 通常，有一个简短的场景，大致概述了情节并解释了各个角色之间的关系：基本主题始终是两个年轻人的爱情，他们的父亲，老人，最初拒绝了，但最终还是接受了</a:t>
            </a:r>
            <a:r>
              <a:rPr lang="en-US" altLang="zh-CN" sz="1000" dirty="0"/>
              <a:t>- </a:t>
            </a:r>
            <a:r>
              <a:rPr lang="zh-CN" altLang="en-US" sz="1000" dirty="0"/>
              <a:t>或多或少是自愿的 </a:t>
            </a:r>
            <a:r>
              <a:rPr lang="en-US" altLang="zh-CN" sz="1000" dirty="0"/>
              <a:t>- </a:t>
            </a:r>
            <a:r>
              <a:rPr lang="zh-CN" altLang="en-US" sz="1000" dirty="0"/>
              <a:t>是允许的。 这个基本主题被社会批评“打底”并带有政治讽刺元素的情况并不少见。 然而，最重要的是，一部 </a:t>
            </a:r>
            <a:r>
              <a:rPr lang="en-US" altLang="zh-CN" sz="1000" dirty="0" err="1"/>
              <a:t>Comici</a:t>
            </a:r>
            <a:r>
              <a:rPr lang="en-US" altLang="zh-CN" sz="1000" dirty="0"/>
              <a:t> dell'arte </a:t>
            </a:r>
            <a:r>
              <a:rPr lang="zh-CN" altLang="en-US" sz="1000" dirty="0"/>
              <a:t>总是包含相同的典型人物：首先是 </a:t>
            </a:r>
            <a:r>
              <a:rPr lang="en-US" altLang="zh-CN" sz="1000" dirty="0"/>
              <a:t>Pantalone</a:t>
            </a:r>
            <a:r>
              <a:rPr lang="zh-CN" altLang="en-US" sz="1000" dirty="0"/>
              <a:t>，这位威尼斯商人，尽管年事已高，但仍然热衷于每个女人的裙子及其内容</a:t>
            </a:r>
            <a:r>
              <a:rPr lang="en-US" altLang="zh-CN" sz="1000" dirty="0"/>
              <a:t>——</a:t>
            </a:r>
            <a:r>
              <a:rPr lang="zh-CN" altLang="en-US" sz="1000" dirty="0"/>
              <a:t>就像 </a:t>
            </a:r>
            <a:r>
              <a:rPr lang="en-US" altLang="zh-CN" sz="1000" dirty="0"/>
              <a:t>Dottore Bologna</a:t>
            </a:r>
            <a:r>
              <a:rPr lang="zh-CN" altLang="en-US" sz="1000" dirty="0"/>
              <a:t>，他，在他迂腐、多嘴的假装学习中，犯下了最大的愚蠢，从而使自己受到嘲笑； </a:t>
            </a:r>
            <a:r>
              <a:rPr lang="en-US" altLang="zh-CN" sz="1000" dirty="0" err="1"/>
              <a:t>Arlecchino</a:t>
            </a:r>
            <a:r>
              <a:rPr lang="zh-CN" altLang="en-US" sz="1000" dirty="0"/>
              <a:t>和</a:t>
            </a:r>
            <a:r>
              <a:rPr lang="en-US" altLang="zh-CN" sz="1000" dirty="0"/>
              <a:t>Brighella</a:t>
            </a:r>
            <a:r>
              <a:rPr lang="zh-CN" altLang="en-US" sz="1000" dirty="0"/>
              <a:t>，贝加莫的两个仆人，一个狡猾、狡猾、狡猾，另一个脾气好、笨拙； 最后是年轻的情侣 </a:t>
            </a:r>
            <a:r>
              <a:rPr lang="en-US" altLang="zh-CN" sz="1000" dirty="0" err="1"/>
              <a:t>gli</a:t>
            </a:r>
            <a:r>
              <a:rPr lang="en-US" altLang="zh-CN" sz="1000" dirty="0"/>
              <a:t> </a:t>
            </a:r>
            <a:r>
              <a:rPr lang="en-US" altLang="zh-CN" sz="1000" dirty="0" err="1"/>
              <a:t>innamorati</a:t>
            </a:r>
            <a:r>
              <a:rPr lang="zh-CN" altLang="en-US" sz="1000" dirty="0"/>
              <a:t>，他们的主要特征是他们的痴情和他们不会说方言的事实。 此外，即兴喜剧中还有许多其他典型人物，例如教堂的人，或其他“匿名”仆人，</a:t>
            </a:r>
            <a:r>
              <a:rPr lang="en-US" altLang="zh-CN" sz="1000" dirty="0" err="1"/>
              <a:t>Pulcinelli</a:t>
            </a:r>
            <a:r>
              <a:rPr lang="zh-CN" altLang="en-US" sz="1000" dirty="0"/>
              <a:t>。</a:t>
            </a:r>
            <a:endParaRPr lang="de-DE" altLang="zh-CN" sz="1000" dirty="0"/>
          </a:p>
          <a:p>
            <a:endParaRPr lang="de-DE" sz="1000" dirty="0"/>
          </a:p>
          <a:p>
            <a:r>
              <a:rPr lang="zh-CN" altLang="en-US" sz="1000" dirty="0"/>
              <a:t>演员通常戴上面具，以强调和加强角色的典型化； 另一方面，不太明确的角色在表演者的随机身份中显得暴露无遗。 除了面具和他们自己的方言，即兴喜剧中的每个角色也有一个独特的姿势，延续着典型的动作风格。 例如，</a:t>
            </a:r>
            <a:r>
              <a:rPr lang="en-US" altLang="zh-CN" sz="1000" dirty="0" err="1"/>
              <a:t>Arlecchino</a:t>
            </a:r>
            <a:r>
              <a:rPr lang="en-US" altLang="zh-CN" sz="1000" dirty="0"/>
              <a:t> </a:t>
            </a:r>
            <a:r>
              <a:rPr lang="zh-CN" altLang="en-US" sz="1000" dirty="0"/>
              <a:t>随时准备就绪，随时待命，始终处于运动状态。 他的基本姿势</a:t>
            </a:r>
            <a:r>
              <a:rPr lang="en-US" altLang="zh-CN" sz="1000" dirty="0"/>
              <a:t>——</a:t>
            </a:r>
            <a:r>
              <a:rPr lang="zh-CN" altLang="en-US" sz="1000" dirty="0"/>
              <a:t>头部略微倾斜，上半身弯曲，弓步跳跃</a:t>
            </a:r>
            <a:r>
              <a:rPr lang="en-US" altLang="zh-CN" sz="1000" dirty="0"/>
              <a:t>——</a:t>
            </a:r>
            <a:r>
              <a:rPr lang="zh-CN" altLang="en-US" sz="1000" dirty="0"/>
              <a:t>表明他愿意始终为他人服务，并在这样做时确保自己的优势。 从这种严格的运动规范中，喜剧表演者能够表达多种情感、思想和意图，从而实现“艺术的最高原则”：“统一中的多样性，以严格设计的形式生动、令人惊讶和不可预测</a:t>
            </a:r>
            <a:r>
              <a:rPr lang="en-US" altLang="zh-CN" sz="1000" dirty="0"/>
              <a:t>, </a:t>
            </a:r>
            <a:r>
              <a:rPr lang="zh-CN" altLang="en-US" sz="1000" dirty="0"/>
              <a:t>艺术形式。</a:t>
            </a:r>
            <a:r>
              <a:rPr lang="en-US" altLang="zh-CN" sz="1000" dirty="0"/>
              <a:t>« </a:t>
            </a:r>
            <a:r>
              <a:rPr lang="zh-CN" altLang="en-US" sz="1000" dirty="0"/>
              <a:t>通常情况下，一个即兴喜剧演员在他的一生中都体现了同一个角色，可以说，将其作为他的另一个自我，并将现实与舞台上的戏剧结合起来，在他自己的形象和角色之间做出选择，这他体现出来，来回跳跃。</a:t>
            </a:r>
            <a:endParaRPr lang="de-DE" altLang="zh-CN" sz="1000" dirty="0"/>
          </a:p>
          <a:p>
            <a:endParaRPr lang="de-DE" sz="1000" dirty="0"/>
          </a:p>
          <a:p>
            <a:r>
              <a:rPr lang="zh-CN" altLang="en-US" sz="1000" dirty="0"/>
              <a:t>可以这么说，作为即兴创作的一种辅助手段，每个演员也习惯于获得一些固定的场景</a:t>
            </a:r>
            <a:r>
              <a:rPr lang="en-US" altLang="zh-CN" sz="1000" dirty="0"/>
              <a:t>——</a:t>
            </a:r>
            <a:r>
              <a:rPr lang="zh-CN" altLang="en-US" sz="1000" dirty="0"/>
              <a:t>对话、独白、哑剧插曲</a:t>
            </a:r>
            <a:r>
              <a:rPr lang="en-US" altLang="zh-CN" sz="1000" dirty="0"/>
              <a:t>——</a:t>
            </a:r>
            <a:r>
              <a:rPr lang="zh-CN" altLang="en-US" sz="1000" dirty="0"/>
              <a:t>并在必要时使用它们。 其中一些定位球甚至被编目记录在教科书中。 顺带一提，罗西尼很可能也使用了这种在当时的音乐中还很普遍的技巧，因为可以假设他只能在如此短的时间内完成</a:t>
            </a:r>
            <a:r>
              <a:rPr lang="en-US" altLang="zh-CN" sz="1000" dirty="0"/>
              <a:t>《</a:t>
            </a:r>
            <a:r>
              <a:rPr lang="zh-CN" altLang="en-US" sz="1000" dirty="0"/>
              <a:t>理发师</a:t>
            </a:r>
            <a:r>
              <a:rPr lang="en-US" altLang="zh-CN" sz="1000" dirty="0"/>
              <a:t>》</a:t>
            </a:r>
            <a:r>
              <a:rPr lang="zh-CN" altLang="en-US" sz="1000" dirty="0"/>
              <a:t>（根据他自己的说法是 </a:t>
            </a:r>
            <a:r>
              <a:rPr lang="en-US" altLang="zh-CN" sz="1000" dirty="0"/>
              <a:t>13 </a:t>
            </a:r>
            <a:r>
              <a:rPr lang="zh-CN" altLang="en-US" sz="1000" dirty="0"/>
              <a:t>天）使用早期作品中使用的布景。 在音乐中，有时也习惯于从一开始就创作一个可以从一个作品交换和转移到另一个作品的单独音乐部分的曲目； 这也是由于 </a:t>
            </a:r>
            <a:r>
              <a:rPr lang="en-US" altLang="zh-CN" sz="1000" dirty="0"/>
              <a:t>18 </a:t>
            </a:r>
            <a:r>
              <a:rPr lang="zh-CN" altLang="en-US" sz="1000" dirty="0"/>
              <a:t>世纪音乐的典型化而成为可能的，</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002030"/>
            <a:ext cx="4714146" cy="4247317"/>
          </a:xfrm>
          <a:prstGeom prst="rect">
            <a:avLst/>
          </a:prstGeom>
          <a:noFill/>
        </p:spPr>
        <p:txBody>
          <a:bodyPr wrap="square">
            <a:spAutoFit/>
          </a:bodyPr>
          <a:lstStyle/>
          <a:p>
            <a:r>
              <a:rPr lang="zh-CN" altLang="en-US" sz="1000" dirty="0"/>
              <a:t>这种音乐在很大程度上使用固定的内容和表达形式，并且其音乐语言使用某些表达态度，如词汇。 最重要的是，喜歌剧的形式，喜歌剧，占据了意大利即兴戏剧的决定性元素：音乐通过支持角色因动作和表演而自发变化的表情来适应舞台上发生的事情。歌手离开舞台以表现内心状态或总体思想的大型咏叹调的表现静态</a:t>
            </a:r>
            <a:endParaRPr lang="de-DE" altLang="zh-CN" sz="1000" dirty="0"/>
          </a:p>
          <a:p>
            <a:endParaRPr lang="de-DE" sz="1000" dirty="0"/>
          </a:p>
          <a:p>
            <a:r>
              <a:rPr lang="zh-CN" altLang="en-US" sz="1000" dirty="0"/>
              <a:t>然而，博马舍绝不是即兴喜剧诗人。 到 </a:t>
            </a:r>
            <a:r>
              <a:rPr lang="en-US" altLang="zh-CN" sz="1000" dirty="0"/>
              <a:t>1775 </a:t>
            </a:r>
            <a:r>
              <a:rPr lang="zh-CN" altLang="en-US" sz="1000" dirty="0"/>
              <a:t>年写成</a:t>
            </a:r>
            <a:r>
              <a:rPr lang="en-US" altLang="zh-CN" sz="1000" dirty="0"/>
              <a:t>《</a:t>
            </a:r>
            <a:r>
              <a:rPr lang="zh-CN" altLang="en-US" sz="1000" dirty="0"/>
              <a:t>理发师</a:t>
            </a:r>
            <a:r>
              <a:rPr lang="en-US" altLang="zh-CN" sz="1000" dirty="0"/>
              <a:t>》</a:t>
            </a:r>
            <a:r>
              <a:rPr lang="zh-CN" altLang="en-US" sz="1000" dirty="0"/>
              <a:t>时，法国的莫里哀和后来意大利的戈尔多尼早已预示着即兴喜剧的没落。 由于喜剧的面具在游戏的严格规定和惯例中变得僵硬，他们被现实的角色所取代。 然而，在制作他的喜剧时，博马尔凯使用了即兴喜剧的技巧和人物，因为他有时会“内置”其他戏剧中的场景，包括其他流派的场景。 在 </a:t>
            </a:r>
            <a:r>
              <a:rPr lang="en-US" altLang="zh-CN" sz="1000" dirty="0"/>
              <a:t>Beaumarchais </a:t>
            </a:r>
            <a:r>
              <a:rPr lang="zh-CN" altLang="en-US" sz="1000" dirty="0"/>
              <a:t>和 </a:t>
            </a:r>
            <a:r>
              <a:rPr lang="en-US" altLang="zh-CN" sz="1000" dirty="0"/>
              <a:t>Rossini </a:t>
            </a:r>
            <a:r>
              <a:rPr lang="zh-CN" altLang="en-US" sz="1000" dirty="0"/>
              <a:t>的 </a:t>
            </a:r>
            <a:r>
              <a:rPr lang="en-US" altLang="zh-CN" sz="1000" dirty="0" err="1"/>
              <a:t>Bartolo</a:t>
            </a:r>
            <a:r>
              <a:rPr lang="en-US" altLang="zh-CN" sz="1000" dirty="0"/>
              <a:t> </a:t>
            </a:r>
            <a:r>
              <a:rPr lang="zh-CN" altLang="en-US" sz="1000" dirty="0"/>
              <a:t>医生身上，不难认出 </a:t>
            </a:r>
            <a:r>
              <a:rPr lang="en-US" altLang="zh-CN" sz="1000" dirty="0"/>
              <a:t>Dottore </a:t>
            </a:r>
            <a:r>
              <a:rPr lang="zh-CN" altLang="en-US" sz="1000" dirty="0"/>
              <a:t>的面具。 另一方面，费加罗显示了 </a:t>
            </a:r>
            <a:r>
              <a:rPr lang="en-US" altLang="zh-CN" sz="1000" dirty="0" err="1"/>
              <a:t>Arlecchino</a:t>
            </a:r>
            <a:r>
              <a:rPr lang="en-US" altLang="zh-CN" sz="1000" dirty="0"/>
              <a:t> </a:t>
            </a:r>
            <a:r>
              <a:rPr lang="zh-CN" altLang="en-US" sz="1000" dirty="0"/>
              <a:t>的特征，狡猾的仆人，音乐老师 </a:t>
            </a:r>
            <a:r>
              <a:rPr lang="en-US" altLang="zh-CN" sz="1000" dirty="0" err="1"/>
              <a:t>Rosinas</a:t>
            </a:r>
            <a:r>
              <a:rPr lang="zh-CN" altLang="en-US" sz="1000" dirty="0"/>
              <a:t>，</a:t>
            </a:r>
            <a:r>
              <a:rPr lang="en-US" altLang="zh-CN" sz="1000" dirty="0"/>
              <a:t>Don Bazile </a:t>
            </a:r>
            <a:r>
              <a:rPr lang="zh-CN" altLang="en-US" sz="1000" dirty="0"/>
              <a:t>或 </a:t>
            </a:r>
            <a:r>
              <a:rPr lang="en-US" altLang="zh-CN" sz="1000" dirty="0"/>
              <a:t>Basilio</a:t>
            </a:r>
            <a:r>
              <a:rPr lang="zh-CN" altLang="en-US" sz="1000" dirty="0"/>
              <a:t>，体现了教会的人 </a:t>
            </a:r>
            <a:r>
              <a:rPr lang="en-US" altLang="zh-CN" sz="1000" dirty="0"/>
              <a:t>- </a:t>
            </a:r>
            <a:r>
              <a:rPr lang="zh-CN" altLang="en-US" sz="1000" dirty="0"/>
              <a:t>和 </a:t>
            </a:r>
            <a:r>
              <a:rPr lang="en-US" altLang="zh-CN" sz="1000" dirty="0" err="1"/>
              <a:t>gli</a:t>
            </a:r>
            <a:r>
              <a:rPr lang="en-US" altLang="zh-CN" sz="1000" dirty="0"/>
              <a:t> </a:t>
            </a:r>
            <a:r>
              <a:rPr lang="en-US" altLang="zh-CN" sz="1000" dirty="0" err="1"/>
              <a:t>innamorati</a:t>
            </a:r>
            <a:r>
              <a:rPr lang="en-US" altLang="zh-CN" sz="1000" dirty="0"/>
              <a:t> ...</a:t>
            </a:r>
            <a:endParaRPr lang="de-DE" altLang="zh-CN" sz="1000" dirty="0"/>
          </a:p>
          <a:p>
            <a:endParaRPr lang="de-DE" sz="1000" dirty="0"/>
          </a:p>
          <a:p>
            <a:r>
              <a:rPr lang="zh-CN" altLang="en-US" sz="1000" dirty="0"/>
              <a:t>然而，博马尔凯的</a:t>
            </a:r>
            <a:r>
              <a:rPr lang="en-US" altLang="zh-CN" sz="1000" dirty="0"/>
              <a:t>《</a:t>
            </a:r>
            <a:r>
              <a:rPr lang="zh-CN" altLang="en-US" sz="1000" dirty="0"/>
              <a:t>芭比耶</a:t>
            </a:r>
            <a:r>
              <a:rPr lang="en-US" altLang="zh-CN" sz="1000" dirty="0"/>
              <a:t>》</a:t>
            </a:r>
            <a:r>
              <a:rPr lang="zh-CN" altLang="en-US" sz="1000" dirty="0"/>
              <a:t>和罗西尼的</a:t>
            </a:r>
            <a:r>
              <a:rPr lang="en-US" altLang="zh-CN" sz="1000" dirty="0"/>
              <a:t>《</a:t>
            </a:r>
            <a:r>
              <a:rPr lang="zh-CN" altLang="en-US" sz="1000" dirty="0"/>
              <a:t>芭比耶</a:t>
            </a:r>
            <a:r>
              <a:rPr lang="en-US" altLang="zh-CN" sz="1000" dirty="0"/>
              <a:t>》</a:t>
            </a:r>
            <a:r>
              <a:rPr lang="zh-CN" altLang="en-US" sz="1000" dirty="0"/>
              <a:t>一样，在喜剧的基础上复活了传统的模式，从熟悉的材料中获得了新的纠葛、反抗和妙语，旧喜剧最终又变成了喜剧。创造新的东西。 </a:t>
            </a:r>
            <a:r>
              <a:rPr lang="en-US" altLang="zh-CN" sz="1000" dirty="0"/>
              <a:t>Beaumarchais </a:t>
            </a:r>
            <a:r>
              <a:rPr lang="zh-CN" altLang="en-US" sz="1000" dirty="0"/>
              <a:t>最初打算将他的“理发师”作为自己的歌剧剧本，但在被意大利剧院拒绝后对其进行了多次修改（打算担任主角的歌手本人以前是理发师，因此不想出现在歌剧中）这个角色）。 凭借闪亮的旋律、活泼的节奏和他的作曲技巧，罗西尼现在将 </a:t>
            </a:r>
            <a:r>
              <a:rPr lang="en-US" altLang="zh-CN" sz="1000" dirty="0"/>
              <a:t>»</a:t>
            </a:r>
            <a:r>
              <a:rPr lang="en-US" altLang="zh-CN" sz="1000" dirty="0" err="1"/>
              <a:t>Barbiere</a:t>
            </a:r>
            <a:r>
              <a:rPr lang="en-US" altLang="zh-CN" sz="1000" dirty="0"/>
              <a:t>« </a:t>
            </a:r>
            <a:r>
              <a:rPr lang="zh-CN" altLang="en-US" sz="1000" dirty="0"/>
              <a:t>变成了一部卓越的歌剧，并将讽刺的形式化作为进一步的元素添加到音乐中</a:t>
            </a:r>
            <a:endParaRPr lang="de-DE" altLang="zh-CN" sz="1000" dirty="0"/>
          </a:p>
          <a:p>
            <a:endParaRPr lang="de-DE" sz="1000" dirty="0"/>
          </a:p>
          <a:p>
            <a:r>
              <a:rPr lang="zh-CN" altLang="en-US" sz="1000" dirty="0"/>
              <a:t>最晚从本世纪下半叶开始，意大利即兴曲的形式再次成为热门话题。 一方面，</a:t>
            </a:r>
            <a:r>
              <a:rPr lang="en-US" altLang="zh-CN" sz="1000" dirty="0" err="1"/>
              <a:t>Wachtangow</a:t>
            </a:r>
            <a:r>
              <a:rPr lang="zh-CN" altLang="en-US" sz="1000" dirty="0"/>
              <a:t>、</a:t>
            </a:r>
            <a:r>
              <a:rPr lang="en-US" altLang="zh-CN" sz="1000" dirty="0" err="1"/>
              <a:t>Strehler</a:t>
            </a:r>
            <a:r>
              <a:rPr lang="en-US" altLang="zh-CN" sz="1000" dirty="0"/>
              <a:t> </a:t>
            </a:r>
            <a:r>
              <a:rPr lang="zh-CN" altLang="en-US" sz="1000" dirty="0"/>
              <a:t>和 </a:t>
            </a:r>
            <a:r>
              <a:rPr lang="en-US" altLang="zh-CN" sz="1000" dirty="0"/>
              <a:t>Berghaus </a:t>
            </a:r>
            <a:r>
              <a:rPr lang="zh-CN" altLang="en-US" sz="1000" dirty="0"/>
              <a:t>等人的旧喜剧风格的作品被创作为自然主义幻觉戏剧的反模式； 另一方面，越来越多的演员组成剧团，他们上演自己的戏剧</a:t>
            </a:r>
            <a:r>
              <a:rPr lang="en-US" altLang="zh-CN" sz="1000" dirty="0"/>
              <a:t>——</a:t>
            </a:r>
            <a:r>
              <a:rPr lang="zh-CN" altLang="en-US" sz="1000" dirty="0"/>
              <a:t>喜剧和悲剧</a:t>
            </a:r>
            <a:r>
              <a:rPr lang="en-US" altLang="zh-CN" sz="1000" dirty="0"/>
              <a:t>——</a:t>
            </a:r>
            <a:r>
              <a:rPr lang="zh-CN" altLang="en-US" sz="1000" dirty="0"/>
              <a:t>完全按照艺术喜剧的传统，一时兴起，同时也受到观众对剧情的看法。 从剧院再戏剧化的角度来看，使用了 </a:t>
            </a:r>
            <a:r>
              <a:rPr lang="en-US" altLang="zh-CN" sz="1000" dirty="0"/>
              <a:t>Commedia dell'arte </a:t>
            </a:r>
            <a:r>
              <a:rPr lang="zh-CN" altLang="en-US" sz="1000" dirty="0"/>
              <a:t>的基本元素，并用它们解决了新的环境和条件</a:t>
            </a:r>
            <a:endParaRPr lang="en-US" sz="1000" dirty="0"/>
          </a:p>
        </p:txBody>
      </p:sp>
      <p:pic>
        <p:nvPicPr>
          <p:cNvPr id="4" name="Grafik 3">
            <a:extLst>
              <a:ext uri="{FF2B5EF4-FFF2-40B4-BE49-F238E27FC236}">
                <a16:creationId xmlns:a16="http://schemas.microsoft.com/office/drawing/2014/main" id="{19A59676-42A3-4A8C-26B5-1FAE168E8C9D}"/>
              </a:ext>
            </a:extLst>
          </p:cNvPr>
          <p:cNvPicPr>
            <a:picLocks noChangeAspect="1"/>
          </p:cNvPicPr>
          <p:nvPr/>
        </p:nvPicPr>
        <p:blipFill>
          <a:blip r:embed="rId2"/>
          <a:stretch>
            <a:fillRect/>
          </a:stretch>
        </p:blipFill>
        <p:spPr>
          <a:xfrm>
            <a:off x="3672840" y="77470"/>
            <a:ext cx="2560320" cy="924560"/>
          </a:xfrm>
          <a:prstGeom prst="rect">
            <a:avLst/>
          </a:prstGeom>
        </p:spPr>
      </p:pic>
    </p:spTree>
    <p:extLst>
      <p:ext uri="{BB962C8B-B14F-4D97-AF65-F5344CB8AC3E}">
        <p14:creationId xmlns:p14="http://schemas.microsoft.com/office/powerpoint/2010/main" val="6660447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20" y="94734"/>
            <a:ext cx="2700020" cy="6801862"/>
          </a:xfrm>
          <a:prstGeom prst="rect">
            <a:avLst/>
          </a:prstGeom>
          <a:noFill/>
        </p:spPr>
        <p:txBody>
          <a:bodyPr wrap="square">
            <a:spAutoFit/>
          </a:bodyPr>
          <a:lstStyle/>
          <a:p>
            <a:r>
              <a:rPr lang="en-US" dirty="0"/>
              <a:t>HANDLUNG</a:t>
            </a:r>
          </a:p>
          <a:p>
            <a:endParaRPr lang="en-US" dirty="0"/>
          </a:p>
          <a:p>
            <a:r>
              <a:rPr lang="en-US" sz="1000" dirty="0"/>
              <a:t>Act 1</a:t>
            </a:r>
          </a:p>
          <a:p>
            <a:r>
              <a:rPr lang="zh-CN" altLang="en-US" sz="1000" dirty="0"/>
              <a:t>希伯来人受到非利士人的压迫，向上帝求助。 参孙以其非凡的力量和英勇事迹而闻名，他鼓励他们并承诺拯救以色列人民。 加沙总督亚比米勒带着他的追随者非利士人出现。 他嘲笑希伯来人，蔑视他们的上帝无法将他们从囚禁中解救出来。 这激怒了参孙。 亚比米勒在战斗中被他杀死。 一位使者告诉非利士人，犹太人在参孙的领导下蹂躏了加沙地带。 当大祭司在受害者中认出亚比梅勒时，他诅咒参孙并发誓要报复。 希伯来人庆祝意想不到的叛乱。 大利拉来了。 参孙对她着迷，但古希伯来人警告他提防她。 他预言了参孙的命运。</a:t>
            </a:r>
            <a:endParaRPr lang="de-DE" altLang="zh-CN" sz="1000" dirty="0"/>
          </a:p>
          <a:p>
            <a:endParaRPr lang="de-DE" sz="1000" dirty="0"/>
          </a:p>
          <a:p>
            <a:r>
              <a:rPr lang="de-DE" sz="1000" dirty="0"/>
              <a:t>Act 2</a:t>
            </a:r>
          </a:p>
          <a:p>
            <a:r>
              <a:rPr lang="zh-CN" altLang="en-US" sz="1000" dirty="0"/>
              <a:t>大利拉正在等待参孙。 然后达贡的大祭司出现了，他想通过阴谋赢得大利拉。 她应该从参孙那里探出他非凡力量的秘密，以打倒他。 当大利拉拒绝大祭司的钱时，大祭司质疑参孙对她的爱。 黛利拉开始怀疑与参孙幸福未来的可能性，并决定签订黑暗协议。 不久之后，参孙拜访大利拉，向她道别。 他被选中在与非利士人的战斗中解放他的人民。 大利拉对参孙在执行任务时丝毫没有退缩感到失望，觉得自己的背叛决定是正确的。 在热情的爱情和神圣的义务之间摇摆不定，萨姆森变得虚弱。 黛利拉敦促他告诉她这个秘密，以证明他的爱：参孙非凡的力量在于他的头发。 大利拉趁机剪掉头发，参孙无奈任凭敌人摆布。</a:t>
            </a:r>
            <a:endParaRPr lang="de-DE" altLang="zh-CN" sz="1000" dirty="0"/>
          </a:p>
          <a:p>
            <a:endParaRPr lang="en-US" sz="1000" dirty="0"/>
          </a:p>
          <a:p>
            <a:r>
              <a:rPr lang="en-US" sz="1000" dirty="0"/>
              <a:t>Act 3</a:t>
            </a:r>
          </a:p>
          <a:p>
            <a:r>
              <a:rPr lang="zh-CN" altLang="en-US" sz="1000" dirty="0"/>
              <a:t>参孙在非利士人的囚禁中被弄瞎了头发。 他在那里哀叹自己的命运。 士兵带领他进入圣殿，非利士人在那里庆祝他们的胜利并尊崇他们的神大衮。 他在那里被人群嘲笑。 黛利拉声称她从未真正爱过他。 当非利士人试图强迫他尊敬达贡时，他恢复了力量并导致圣殿倒塌。</a:t>
            </a:r>
            <a:endParaRPr lang="en-US" sz="1000" dirty="0"/>
          </a:p>
        </p:txBody>
      </p:sp>
      <p:sp>
        <p:nvSpPr>
          <p:cNvPr id="4" name="Textfeld 3">
            <a:extLst>
              <a:ext uri="{FF2B5EF4-FFF2-40B4-BE49-F238E27FC236}">
                <a16:creationId xmlns:a16="http://schemas.microsoft.com/office/drawing/2014/main" id="{FA886956-6C86-991D-4A69-001F6C7AB1DA}"/>
              </a:ext>
            </a:extLst>
          </p:cNvPr>
          <p:cNvSpPr txBox="1"/>
          <p:nvPr/>
        </p:nvSpPr>
        <p:spPr>
          <a:xfrm>
            <a:off x="2834640" y="94734"/>
            <a:ext cx="3342640" cy="6709529"/>
          </a:xfrm>
          <a:prstGeom prst="rect">
            <a:avLst/>
          </a:prstGeom>
          <a:noFill/>
        </p:spPr>
        <p:txBody>
          <a:bodyPr wrap="square">
            <a:spAutoFit/>
          </a:bodyPr>
          <a:lstStyle/>
          <a:p>
            <a:r>
              <a:rPr lang="en-US" altLang="zh-CN" sz="1000" dirty="0"/>
              <a:t>J B »Samson et Dalila« </a:t>
            </a:r>
            <a:r>
              <a:rPr lang="zh-CN" altLang="en-US" sz="1000" dirty="0"/>
              <a:t>是一部浪漫的歌剧，有大型合唱场景、对状态的抒情描述和动感十足的场景。 和电影有什么关系？ 你在哪里看到电影和歌剧之间的接口？ </a:t>
            </a:r>
            <a:endParaRPr lang="de-DE" altLang="zh-CN" sz="1000" dirty="0"/>
          </a:p>
          <a:p>
            <a:endParaRPr lang="de-DE" altLang="zh-CN" sz="1000" dirty="0"/>
          </a:p>
          <a:p>
            <a:r>
              <a:rPr lang="en-US" altLang="zh-CN" sz="1000" dirty="0"/>
              <a:t>D S </a:t>
            </a:r>
            <a:r>
              <a:rPr lang="zh-CN" altLang="en-US" sz="1000" dirty="0"/>
              <a:t>首先，歌剧和电影结合了所有其他艺术：音乐、文学、戏剧、绘画和舞蹈。 在电影中，摄影被添加为先于它的媒介。 假设歌剧和电影的共同目标是扩大观众的感官领域。 在某种程度上，上演歌剧就像在没有相机的情况下拍摄电影。 更重要的是，在经历了这次非常丰富的经历之后，我似乎很清楚电影作为一种媒介已经被那些早在几个世纪前就开始制作歌剧的人所想象或渴望。 特写、蒙太奇、溶解、慢动作：所有这些现代资源都已经存在。 顺便说一句，当我得知圣桑是第一位为电影配乐的主要作曲家时，我感到很惊讶</a:t>
            </a:r>
            <a:endParaRPr lang="de-DE" altLang="zh-CN" sz="1000" dirty="0"/>
          </a:p>
          <a:p>
            <a:endParaRPr lang="de-DE" sz="1000" dirty="0"/>
          </a:p>
          <a:p>
            <a:r>
              <a:rPr lang="en-US" altLang="zh-CN" sz="1000" dirty="0"/>
              <a:t>J B </a:t>
            </a:r>
            <a:r>
              <a:rPr lang="zh-CN" altLang="en-US" sz="1000" dirty="0"/>
              <a:t>你的电影和电视剧经常讲述反抗制度、反社会、反不公正、反抗我们在现实生活中遇到的敌意的人</a:t>
            </a:r>
            <a:r>
              <a:rPr lang="en-US" altLang="zh-CN" sz="1000" dirty="0"/>
              <a:t>——</a:t>
            </a:r>
            <a:r>
              <a:rPr lang="zh-CN" altLang="en-US" sz="1000" dirty="0"/>
              <a:t>通常与黑色幽默相结合。 这些主题与旧约士师记的故事背景有什么关系？</a:t>
            </a:r>
            <a:endParaRPr lang="de-DE" altLang="zh-CN" sz="1000" dirty="0"/>
          </a:p>
          <a:p>
            <a:endParaRPr lang="de-DE" sz="1000" dirty="0"/>
          </a:p>
          <a:p>
            <a:r>
              <a:rPr lang="en-US" altLang="zh-CN" sz="1000" dirty="0"/>
              <a:t>D S </a:t>
            </a:r>
            <a:r>
              <a:rPr lang="zh-CN" altLang="en-US" sz="1000" dirty="0"/>
              <a:t>在我看来 </a:t>
            </a:r>
            <a:r>
              <a:rPr lang="en-US" altLang="zh-CN" sz="1000" dirty="0"/>
              <a:t>»Samson et Dalila« </a:t>
            </a:r>
            <a:r>
              <a:rPr lang="zh-CN" altLang="en-US" sz="1000" dirty="0"/>
              <a:t>是或者可以是颠覆性的。 参孙在对他的人民的忠诚和对这个奇怪的、不寻常的女人的吸引力之间分裂，他们</a:t>
            </a:r>
            <a:r>
              <a:rPr lang="en-US" altLang="zh-CN" sz="1000" dirty="0"/>
              <a:t>——</a:t>
            </a:r>
            <a:r>
              <a:rPr lang="zh-CN" altLang="en-US" sz="1000" dirty="0"/>
              <a:t>就像他们今天所做的那样</a:t>
            </a:r>
            <a:r>
              <a:rPr lang="en-US" altLang="zh-CN" sz="1000" dirty="0"/>
              <a:t>——</a:t>
            </a:r>
            <a:r>
              <a:rPr lang="zh-CN" altLang="en-US" sz="1000" dirty="0"/>
              <a:t>觉得有权判断他们的爱和性，这驱使他改变他的信仰和本性去质疑。 或者说，这个美人让他有所思。 显然，这对他来说不算什么。 他可以杀戮和毁灭； 他生来就是为了保护自己，而不是为了照顾自己。 圣经故事可能是作为反对同化的宣言而写的。 这是一个警示故事，“不要爱上一个陌生人，因为你会破坏你的传统，给爱你的人带来无尽的痛苦。”但就像经得起时间考验的文化的任何其他部分一样，他隐藏了相反解释的关键</a:t>
            </a:r>
            <a:endParaRPr lang="de-DE" altLang="zh-CN" sz="1000" dirty="0"/>
          </a:p>
          <a:p>
            <a:endParaRPr lang="de-DE" altLang="zh-CN" sz="1000" dirty="0"/>
          </a:p>
          <a:p>
            <a:r>
              <a:rPr lang="en-US" altLang="zh-CN" sz="1000" dirty="0"/>
              <a:t>JB </a:t>
            </a:r>
            <a:r>
              <a:rPr lang="zh-CN" altLang="en-US" sz="1000" dirty="0"/>
              <a:t>为什么希伯来人和非利士人的文化、信仰和传统不仅是避难所和身份认同的地方，而且还是监狱？ </a:t>
            </a:r>
            <a:r>
              <a:rPr lang="en-US" altLang="zh-CN" sz="1000" dirty="0"/>
              <a:t>Delilah </a:t>
            </a:r>
            <a:r>
              <a:rPr lang="zh-CN" altLang="en-US" sz="1000" dirty="0"/>
              <a:t>在这里作为一个不适合系统的角色出现</a:t>
            </a:r>
            <a:r>
              <a:rPr lang="en-US" altLang="zh-CN" sz="1000" dirty="0"/>
              <a:t>..</a:t>
            </a:r>
          </a:p>
          <a:p>
            <a:endParaRPr lang="en-US" sz="1000" dirty="0"/>
          </a:p>
          <a:p>
            <a:r>
              <a:rPr lang="en-US" altLang="zh-CN" sz="1000" dirty="0"/>
              <a:t>D S </a:t>
            </a:r>
            <a:r>
              <a:rPr lang="zh-CN" altLang="en-US" sz="1000" dirty="0"/>
              <a:t>我认为他们中的任何一个都不适合该系统。 我会更进一步：我相信我们没有人适合任何系统。 我们是具有不同需求和愿望的基因的独特组合。 就像植物一样：有些生长在阴凉处，有些则需要更多光照。 有些生活在沙漠中，有些生活在冰中。 无论我们多么不同，人类总是试图被当权者驯化。 在我看来，</a:t>
            </a:r>
            <a:r>
              <a:rPr lang="en-US" altLang="zh-CN" sz="1000" dirty="0"/>
              <a:t>Samson et Dalila </a:t>
            </a:r>
            <a:r>
              <a:rPr lang="zh-CN" altLang="en-US" sz="1000" dirty="0"/>
              <a:t>通过文字，但更多的是通过音乐来表达，爱是无法被驯化的</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6177280" y="94733"/>
            <a:ext cx="3594100" cy="6247864"/>
          </a:xfrm>
          <a:prstGeom prst="rect">
            <a:avLst/>
          </a:prstGeom>
          <a:noFill/>
        </p:spPr>
        <p:txBody>
          <a:bodyPr wrap="square">
            <a:spAutoFit/>
          </a:bodyPr>
          <a:lstStyle/>
          <a:p>
            <a:r>
              <a:rPr lang="en-US" altLang="zh-CN" sz="1000" dirty="0"/>
              <a:t>J B </a:t>
            </a:r>
            <a:r>
              <a:rPr lang="zh-CN" altLang="en-US" sz="1000" dirty="0"/>
              <a:t>那么大利拉为什么背叛参孙？</a:t>
            </a:r>
            <a:endParaRPr lang="de-DE" altLang="zh-CN" sz="1000" dirty="0"/>
          </a:p>
          <a:p>
            <a:endParaRPr lang="de-DE" sz="1000" dirty="0"/>
          </a:p>
          <a:p>
            <a:r>
              <a:rPr lang="en-US" altLang="zh-CN" sz="1000" dirty="0"/>
              <a:t>D S </a:t>
            </a:r>
            <a:r>
              <a:rPr lang="zh-CN" altLang="en-US" sz="1000" dirty="0"/>
              <a:t>参孙所经历的隐秘斗争是要么保持神童的身份</a:t>
            </a:r>
            <a:r>
              <a:rPr lang="en-US" altLang="zh-CN" sz="1000" dirty="0"/>
              <a:t>——</a:t>
            </a:r>
            <a:r>
              <a:rPr lang="zh-CN" altLang="en-US" sz="1000" dirty="0"/>
              <a:t>一个注定要一遍又一遍地重复他的行为以充实他的主人的马戏团怪胎</a:t>
            </a:r>
            <a:r>
              <a:rPr lang="en-US" altLang="zh-CN" sz="1000" dirty="0"/>
              <a:t>——</a:t>
            </a:r>
            <a:r>
              <a:rPr lang="zh-CN" altLang="en-US" sz="1000" dirty="0"/>
              <a:t>要么成为一个有权找到自己的方式并掌握自己的命运。 他付出了代价，不是因为他告诉了达丽拉他的秘密，而是因为他没有真正向她敞开心扉的条件。 大理拉斯困境具有不同的性质。 她就像火：它可以温暖、保护、提供快乐和庇护，也可以燃烧你。 中间没有任何东西。 她爱参孙，她知道他爱她。 但她无法忍受他在他的人民面前感到内疚，为自己的感情感到羞耻，对他的上帝如此顺从，这就是她开始恨他的原因。 痛苦逐渐使她成为大祭司的牺牲品，大祭司利用她来增加权力。 但最终，非利士人的神大衮或希伯来人的神耶和华都没有代表真理。 唯一的真神是爱的神。 它没有形式，但当两个灵魂深深相连时，无论是恋人、歌手还是音乐家，它都是清晰可触的。 它既不是一个也不是另一个。 正是这第三个美丽而可怕的存在可以改变世界。 通过艺术、高山、火光、行云流水、太阳、月亮、彩虹，以及数百小时的排练，我们试图捕捉其中的一点点</a:t>
            </a:r>
            <a:endParaRPr lang="de-DE" altLang="zh-CN" sz="1000" dirty="0"/>
          </a:p>
          <a:p>
            <a:endParaRPr lang="de-DE" sz="1000" dirty="0"/>
          </a:p>
          <a:p>
            <a:r>
              <a:rPr lang="en-US" altLang="zh-CN" sz="1000" dirty="0"/>
              <a:t>B </a:t>
            </a:r>
            <a:r>
              <a:rPr lang="zh-CN" altLang="en-US" sz="1000" dirty="0"/>
              <a:t>自由、平等和文化认同的问题揭示了暴力和压迫的机制，而不仅仅是作为过去的遗物。 参孙作为一个履行父权社会强加的职责的坚强英雄，以及作为经常被描绘成异国情调的蛇蝎美人的黛利拉，在多大程度上是产生摩擦的根源？</a:t>
            </a:r>
            <a:endParaRPr lang="de-DE" altLang="zh-CN" sz="1000" dirty="0"/>
          </a:p>
          <a:p>
            <a:endParaRPr lang="de-DE" sz="1000" dirty="0"/>
          </a:p>
          <a:p>
            <a:r>
              <a:rPr lang="en-US" altLang="zh-CN" sz="1000" dirty="0"/>
              <a:t>D S </a:t>
            </a:r>
            <a:r>
              <a:rPr lang="zh-CN" altLang="en-US" sz="1000" dirty="0"/>
              <a:t>保护我们的一切也包围着我们。 窗户上的栏杆挡住了我们的视线。 计算机上的防病毒程序正在减慢它的速度。 所有药物都有副作用，有时它们造成的伤害超过了它们旨在对抗的威胁。 </a:t>
            </a:r>
            <a:r>
              <a:rPr lang="en-US" altLang="zh-CN" sz="1000" dirty="0"/>
              <a:t>《Samson et Dalila》</a:t>
            </a:r>
            <a:r>
              <a:rPr lang="zh-CN" altLang="en-US" sz="1000" dirty="0"/>
              <a:t>的核心不是一个爱情故事，而是一个关于压抑爱情的故事。 这是关于真正分享的恐惧。 害怕和别人在一起而不压抑他或她。 这是关于男人和女人与各自社会的斗争，但归根结底是男人和女人之间的斗争。 对我来说，</a:t>
            </a:r>
            <a:r>
              <a:rPr lang="en-US" altLang="zh-CN" sz="1000" dirty="0"/>
              <a:t>Samson </a:t>
            </a:r>
            <a:r>
              <a:rPr lang="zh-CN" altLang="en-US" sz="1000" dirty="0"/>
              <a:t>和 </a:t>
            </a:r>
            <a:r>
              <a:rPr lang="en-US" altLang="zh-CN" sz="1000" dirty="0"/>
              <a:t>Delilah </a:t>
            </a:r>
            <a:r>
              <a:rPr lang="zh-CN" altLang="en-US" sz="1000" dirty="0"/>
              <a:t>是平等的。 在一个抵制平等的世界里平等。 黛利拉就像参孙； 只是她不需要体力。 她的内心足够强大。 如果这两个角色接受了他们真正的需求，他们本可以建立一个新的帝国。 与那些为捍卫自己的文化而战的人相比，他们更好、更自由、更开放。 其中之一，非利士文化，是极其暴力和侵入性的。 另一个是希伯来人，他们极度自我保护和防御。 我喜欢将参孙和大利拉视为新时代的创始人。 一个从未到来但我们都知道是可能的更好时代</a:t>
            </a:r>
            <a:endParaRPr lang="en-US" sz="1000" dirty="0"/>
          </a:p>
        </p:txBody>
      </p:sp>
    </p:spTree>
    <p:extLst>
      <p:ext uri="{BB962C8B-B14F-4D97-AF65-F5344CB8AC3E}">
        <p14:creationId xmlns:p14="http://schemas.microsoft.com/office/powerpoint/2010/main" val="188548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9A312CB-1406-919C-94CD-ACA4809F603F}"/>
              </a:ext>
            </a:extLst>
          </p:cNvPr>
          <p:cNvPicPr>
            <a:picLocks noChangeAspect="1"/>
          </p:cNvPicPr>
          <p:nvPr/>
        </p:nvPicPr>
        <p:blipFill>
          <a:blip r:embed="rId2"/>
          <a:stretch>
            <a:fillRect/>
          </a:stretch>
        </p:blipFill>
        <p:spPr>
          <a:xfrm>
            <a:off x="0" y="0"/>
            <a:ext cx="4638676" cy="3009941"/>
          </a:xfrm>
          <a:prstGeom prst="rect">
            <a:avLst/>
          </a:prstGeom>
        </p:spPr>
      </p:pic>
      <p:sp>
        <p:nvSpPr>
          <p:cNvPr id="7" name="Textfeld 6">
            <a:extLst>
              <a:ext uri="{FF2B5EF4-FFF2-40B4-BE49-F238E27FC236}">
                <a16:creationId xmlns:a16="http://schemas.microsoft.com/office/drawing/2014/main" id="{E9BC3C0D-004F-6C52-E8CB-E39FE21967F9}"/>
              </a:ext>
            </a:extLst>
          </p:cNvPr>
          <p:cNvSpPr txBox="1"/>
          <p:nvPr/>
        </p:nvSpPr>
        <p:spPr>
          <a:xfrm>
            <a:off x="5267326" y="1117244"/>
            <a:ext cx="4267200" cy="1015663"/>
          </a:xfrm>
          <a:prstGeom prst="rect">
            <a:avLst/>
          </a:prstGeom>
          <a:noFill/>
        </p:spPr>
        <p:txBody>
          <a:bodyPr wrap="square">
            <a:spAutoFit/>
          </a:bodyPr>
          <a:lstStyle/>
          <a:p>
            <a:r>
              <a:rPr lang="en-US" sz="1000" dirty="0" err="1">
                <a:solidFill>
                  <a:srgbClr val="FF0000"/>
                </a:solidFill>
                <a:latin typeface="DengXian (Textkörper)"/>
              </a:rPr>
              <a:t>你必须确定</a:t>
            </a:r>
            <a:r>
              <a:rPr lang="en-US" sz="1000" dirty="0">
                <a:solidFill>
                  <a:srgbClr val="FF0000"/>
                </a:solidFill>
                <a:latin typeface="DengXian (Textkörper)"/>
              </a:rPr>
              <a:t>。 </a:t>
            </a:r>
            <a:r>
              <a:rPr lang="en-US" sz="1000" dirty="0" err="1">
                <a:solidFill>
                  <a:srgbClr val="FF0000"/>
                </a:solidFill>
                <a:latin typeface="DengXian (Textkörper)"/>
              </a:rPr>
              <a:t>毫无疑问</a:t>
            </a:r>
            <a:r>
              <a:rPr lang="en-US" sz="1000" dirty="0">
                <a:solidFill>
                  <a:srgbClr val="FF0000"/>
                </a:solidFill>
                <a:latin typeface="DengXian (Textkörper)"/>
              </a:rPr>
              <a:t>。 </a:t>
            </a:r>
            <a:r>
              <a:rPr lang="en-US" sz="1000" dirty="0" err="1">
                <a:solidFill>
                  <a:srgbClr val="FF0000"/>
                </a:solidFill>
                <a:latin typeface="DengXian (Textkörper)"/>
              </a:rPr>
              <a:t>疑恨不能恨</a:t>
            </a:r>
            <a:r>
              <a:rPr lang="en-US" sz="1000" dirty="0">
                <a:solidFill>
                  <a:srgbClr val="FF0000"/>
                </a:solidFill>
                <a:latin typeface="DengXian (Textkörper)"/>
              </a:rPr>
              <a:t>。 </a:t>
            </a:r>
            <a:r>
              <a:rPr lang="en-US" sz="1000" dirty="0" err="1">
                <a:solidFill>
                  <a:srgbClr val="FF0000"/>
                </a:solidFill>
                <a:latin typeface="DengXian (Textkörper)"/>
              </a:rPr>
              <a:t>恨你需要绝对的确定性</a:t>
            </a:r>
            <a:r>
              <a:rPr lang="en-US" sz="1000" dirty="0">
                <a:solidFill>
                  <a:srgbClr val="FF0000"/>
                </a:solidFill>
                <a:latin typeface="DengXian (Textkörper)"/>
              </a:rPr>
              <a:t>。 </a:t>
            </a:r>
            <a:r>
              <a:rPr lang="en-US" sz="1000" dirty="0" err="1">
                <a:solidFill>
                  <a:srgbClr val="FF0000"/>
                </a:solidFill>
                <a:latin typeface="DengXian (Textkörper)"/>
              </a:rPr>
              <a:t>任何可能都会令人不安</a:t>
            </a:r>
            <a:r>
              <a:rPr lang="en-US" sz="1000" dirty="0">
                <a:solidFill>
                  <a:srgbClr val="FF0000"/>
                </a:solidFill>
                <a:latin typeface="DengXian (Textkörper)"/>
              </a:rPr>
              <a:t>。 </a:t>
            </a:r>
            <a:r>
              <a:rPr lang="en-US" sz="1000" dirty="0" err="1">
                <a:solidFill>
                  <a:srgbClr val="FF0000"/>
                </a:solidFill>
                <a:latin typeface="DengXian (Textkörper)"/>
              </a:rPr>
              <a:t>任何可能都会颠覆仇恨，消耗即将被引导的能量</a:t>
            </a:r>
            <a:r>
              <a:rPr lang="en-US" sz="1000" dirty="0">
                <a:solidFill>
                  <a:srgbClr val="FF0000"/>
                </a:solidFill>
                <a:latin typeface="DengXian (Textkörper)"/>
              </a:rPr>
              <a:t>。 </a:t>
            </a:r>
            <a:r>
              <a:rPr lang="en-US" sz="1000" dirty="0" err="1">
                <a:solidFill>
                  <a:srgbClr val="FF0000"/>
                </a:solidFill>
                <a:latin typeface="DengXian (Textkörper)"/>
              </a:rPr>
              <a:t>恨变得不精确</a:t>
            </a:r>
            <a:r>
              <a:rPr lang="en-US" sz="1000" dirty="0">
                <a:solidFill>
                  <a:srgbClr val="FF0000"/>
                </a:solidFill>
                <a:latin typeface="DengXian (Textkörper)"/>
              </a:rPr>
              <a:t>。 </a:t>
            </a:r>
            <a:r>
              <a:rPr lang="en-US" sz="1000" dirty="0" err="1">
                <a:solidFill>
                  <a:srgbClr val="FF0000"/>
                </a:solidFill>
                <a:latin typeface="DengXian (Textkörper)"/>
              </a:rPr>
              <a:t>精确不是讨厌的好东西</a:t>
            </a:r>
            <a:r>
              <a:rPr lang="en-US" sz="1000" dirty="0">
                <a:solidFill>
                  <a:srgbClr val="FF0000"/>
                </a:solidFill>
                <a:latin typeface="DengXian (Textkörper)"/>
              </a:rPr>
              <a:t>。 </a:t>
            </a:r>
            <a:r>
              <a:rPr lang="en-US" sz="1000" dirty="0" err="1">
                <a:solidFill>
                  <a:srgbClr val="FF0000"/>
                </a:solidFill>
                <a:latin typeface="DengXian (Textkörper)"/>
              </a:rPr>
              <a:t>精确会带来精致，仔细观察或倾听；精确会产生差异化，即识别具有所有不同的、矛盾的品质和倾向的个人作为一个人</a:t>
            </a:r>
            <a:r>
              <a:rPr lang="en-US" sz="1000" dirty="0">
                <a:solidFill>
                  <a:srgbClr val="FF0000"/>
                </a:solidFill>
                <a:latin typeface="DengXian (Textkörper)"/>
              </a:rPr>
              <a:t>。 </a:t>
            </a:r>
            <a:r>
              <a:rPr lang="en-US" sz="1000" dirty="0" err="1">
                <a:solidFill>
                  <a:srgbClr val="FF0000"/>
                </a:solidFill>
                <a:latin typeface="DengXian (Textkörper)"/>
              </a:rPr>
              <a:t>一旦轮廓被抹平，个人就不再是个人，只有模糊的集体仍然是仇恨的对象</a:t>
            </a:r>
            <a:r>
              <a:rPr lang="en-US" sz="1000" dirty="0">
                <a:solidFill>
                  <a:srgbClr val="FF0000"/>
                </a:solidFill>
                <a:latin typeface="DengXian (Textkörper)"/>
              </a:rPr>
              <a:t>。 </a:t>
            </a:r>
            <a:r>
              <a:rPr lang="en-US" sz="1000" dirty="0" err="1">
                <a:solidFill>
                  <a:srgbClr val="FF0000"/>
                </a:solidFill>
                <a:latin typeface="DengXian (Textkörper)"/>
              </a:rPr>
              <a:t>仇恨纠正仇恨的对象</a:t>
            </a:r>
            <a:endParaRPr lang="en-US" sz="1000" dirty="0">
              <a:solidFill>
                <a:srgbClr val="FF0000"/>
              </a:solidFill>
              <a:latin typeface="DengXian (Textkörper)"/>
            </a:endParaRPr>
          </a:p>
        </p:txBody>
      </p:sp>
      <p:sp>
        <p:nvSpPr>
          <p:cNvPr id="8" name="Textfeld 7">
            <a:extLst>
              <a:ext uri="{FF2B5EF4-FFF2-40B4-BE49-F238E27FC236}">
                <a16:creationId xmlns:a16="http://schemas.microsoft.com/office/drawing/2014/main" id="{B4186C01-DE9E-8C9C-C2E4-F06F12DCE8DF}"/>
              </a:ext>
            </a:extLst>
          </p:cNvPr>
          <p:cNvSpPr txBox="1"/>
          <p:nvPr/>
        </p:nvSpPr>
        <p:spPr>
          <a:xfrm>
            <a:off x="-1" y="3009941"/>
            <a:ext cx="6296026" cy="3939540"/>
          </a:xfrm>
          <a:prstGeom prst="rect">
            <a:avLst/>
          </a:prstGeom>
          <a:noFill/>
        </p:spPr>
        <p:txBody>
          <a:bodyPr wrap="square">
            <a:spAutoFit/>
          </a:bodyPr>
          <a:lstStyle/>
          <a:p>
            <a:r>
              <a:rPr lang="zh-CN" altLang="en-US" sz="1000" dirty="0"/>
              <a:t>达利拉是谁？ 作为穿着睡衣的性欲亢进的洛丽塔，或者作为用她的诱惑艺术打倒预言英雄参孙的冷血妓女，达丽拉在许多解释中都被赋予了一个或另一个角色。 在士师记第 </a:t>
            </a:r>
            <a:r>
              <a:rPr lang="en-US" altLang="zh-CN" sz="1000" dirty="0"/>
              <a:t>16 </a:t>
            </a:r>
            <a:r>
              <a:rPr lang="zh-CN" altLang="en-US" sz="1000" dirty="0"/>
              <a:t>章中，大利拉本质上是一个深不可测的女人。 她个人的许多方面仍然没有说出来或表现出矛盾。 叙述者一次又一次地在故事的过程中留下空白，导致无法明确分配角色。 我们对黛利拉的社会身份、出身或性取向一无所知。 我们也不知道她是否真的拒绝了萨姆森的爱，她为什么背叛他，最后发生了什么。 描述性信息的缺失至关重要：叙事中的空白和空白最终打开了一个多层次、复杂且没有陈词滥调的解释视野。 圣桑在他的歌剧</a:t>
            </a:r>
            <a:r>
              <a:rPr lang="en-US" altLang="zh-CN" sz="1000" dirty="0"/>
              <a:t>《</a:t>
            </a:r>
            <a:r>
              <a:rPr lang="zh-CN" altLang="en-US" sz="1000" dirty="0"/>
              <a:t>参孙与达利拉</a:t>
            </a:r>
            <a:r>
              <a:rPr lang="en-US" altLang="zh-CN" sz="1000" dirty="0"/>
              <a:t>》</a:t>
            </a:r>
            <a:r>
              <a:rPr lang="zh-CN" altLang="en-US" sz="1000" dirty="0"/>
              <a:t>中将达利拉指派给非利士人。 最初的故事讲述了参孙和大利拉在索雷克山谷的第一次相遇，该地区与非利士人的土地和以色列的土地接壤。 然而，当时尚不清楚谁统治了该地区。 由于叙述者将大利拉放在两国的边界上，因此她可能既是非利士人又是以色列人，或者也是外国人。 尽管她最终与非利士人结盟，但很难理解她是谁以及她的动机是什么。 根据歌剧过程中其他叙事空白和空白的解释方式，黛利拉经常以非利士人、奇怪、异国情调的蛇蝎美人或以色列人的身份出现。 因为她的背叛经常将她描绘成邪恶和不道德行为的化身，并且因为她的社会地位与圣经中描绘的以色列妇女的理想背道而驰，所以很少有人认为她是以色列人。 邪恶叛徒的形象往往伴随着异国情调和色情的归因。 性差异性是从种族差异性推断出来的。 这些异国情调的蛇蝎美人对男权秩序造成了威胁，因为这些男人通过他们的影响力与他们的种族和宗教身份保持距离。 达利拉在两国边界上的原始位置强烈提醒我们，她不应被解释为邪恶的非利士人或异国情调的陌生人，也不应被解释为善良的以色列人（偏离了“真正”的道路，或者仅仅是暴力的受害者变成了非利士人）。 此外，大利拉是参孙一生中唯一有名字的女人。 萨姆森圈子里的每个其他女人都完全由她的社会功能来定义：作为母亲、前妻或妓女，萨姆森在遇到大利拉之前曾拜访过他们。 也没有任何资料表明她是否生活在男性</a:t>
            </a:r>
            <a:r>
              <a:rPr lang="en-US" altLang="zh-CN" sz="1000" dirty="0"/>
              <a:t>——</a:t>
            </a:r>
            <a:r>
              <a:rPr lang="zh-CN" altLang="en-US" sz="1000" dirty="0"/>
              <a:t>父亲、丈夫或男性监护人</a:t>
            </a:r>
            <a:r>
              <a:rPr lang="en-US" altLang="zh-CN" sz="1000" dirty="0"/>
              <a:t>——</a:t>
            </a:r>
            <a:r>
              <a:rPr lang="zh-CN" altLang="en-US" sz="1000" dirty="0"/>
              <a:t>的权威之下。 没有根据她与男性角色的关系来定义她，她不仅作为一个活跃的主体不同于历史上的其他女性，而且被认为具有在传统父权制度之外发挥作用的能力。 达丽拉由此在故事中有着特殊的独立女性地位。从希伯来</a:t>
            </a:r>
            <a:r>
              <a:rPr lang="en-US" altLang="zh-CN" sz="1000" dirty="0"/>
              <a:t>-</a:t>
            </a:r>
            <a:r>
              <a:rPr lang="zh-CN" altLang="en-US" sz="1000" dirty="0"/>
              <a:t>圣经传统的角度来看，黛利拉的行为是不寻常的：她不适合为她“设计”的性别角色。 生活的自我决定和塑造，其中没有解决她作为有爱心的母亲和妻子的“女性职责”的履行，这是对她在这个社会中的不顺从的指称。 她是圣经背景下被描述为理想的以色列妻子的对立面。 在这种情况下，对女性传统角色的偏离是值得怀疑的。 据此，“好女人”是那些仅仅通过关爱母亲和妻子作为社会一部分的品质来定义自己的人，而性欲和淫荡则与行为“邪恶”的女人有关。</a:t>
            </a:r>
            <a:endParaRPr lang="en-US" sz="1000" dirty="0"/>
          </a:p>
        </p:txBody>
      </p:sp>
      <p:sp>
        <p:nvSpPr>
          <p:cNvPr id="9" name="Textfeld 8">
            <a:extLst>
              <a:ext uri="{FF2B5EF4-FFF2-40B4-BE49-F238E27FC236}">
                <a16:creationId xmlns:a16="http://schemas.microsoft.com/office/drawing/2014/main" id="{9BBAF8E2-C3EF-3052-1D8D-584D3FAFC023}"/>
              </a:ext>
            </a:extLst>
          </p:cNvPr>
          <p:cNvSpPr txBox="1"/>
          <p:nvPr/>
        </p:nvSpPr>
        <p:spPr>
          <a:xfrm>
            <a:off x="6286500" y="2918460"/>
            <a:ext cx="3619500" cy="3939540"/>
          </a:xfrm>
          <a:prstGeom prst="rect">
            <a:avLst/>
          </a:prstGeom>
          <a:noFill/>
        </p:spPr>
        <p:txBody>
          <a:bodyPr wrap="square">
            <a:spAutoFit/>
          </a:bodyPr>
          <a:lstStyle/>
          <a:p>
            <a:r>
              <a:rPr lang="zh-CN" altLang="en-US" sz="1000" dirty="0"/>
              <a:t>参孙与大利拉的关系只被零星记载：大利拉是参孙一生中唯一有名字的女人，这不仅可以看作是平起平坐的象征，也可以看作是平等相爱的可能和前提，但也证实了这一点，大利拉对参孙来说是最重要的，他真的爱她</a:t>
            </a:r>
            <a:r>
              <a:rPr lang="en-US" altLang="zh-CN" sz="1000" dirty="0"/>
              <a:t>——</a:t>
            </a:r>
            <a:r>
              <a:rPr lang="zh-CN" altLang="en-US" sz="1000" dirty="0"/>
              <a:t>除了他作为政治领袖和先知英雄的呼召。 然而，达丽拉是否会回报他的爱仍是未知数。 大利拉知道参孙对她的吸引力。 通常，黛利拉被视为这段关系中诡计多端的主角：操纵参孙的诱惑者。 另一方面，参孙是无辜的男性受害者，无力抵抗她的魅力。 大利拉的话和士师记中的行动都没有表明她诉诸性诱惑来获取参孙的秘密。 参孙力量的秘密在于他的头发。 大利拉剪掉了他的头发：相关的权力损失无异于象征性的阉割，象征着希伯来战士的屈服，被剥夺了他的男子气概和力量。 通过这一行为，她“阉割”了参孙并“男性化”了自己</a:t>
            </a:r>
            <a:r>
              <a:rPr lang="en-US" altLang="zh-CN" sz="1000" dirty="0"/>
              <a:t>——</a:t>
            </a:r>
            <a:r>
              <a:rPr lang="zh-CN" altLang="en-US" sz="1000" dirty="0"/>
              <a:t>充当“政治阴谋家”和“暴力战士”。</a:t>
            </a:r>
            <a:endParaRPr lang="de-DE" altLang="zh-CN" sz="1000" dirty="0"/>
          </a:p>
          <a:p>
            <a:endParaRPr lang="de-DE" sz="1000" dirty="0"/>
          </a:p>
          <a:p>
            <a:r>
              <a:rPr lang="zh-CN" altLang="en-US" sz="1000" dirty="0"/>
              <a:t>在第三幕的结尾，故事没有公开参孙被捕后黛利拉会发生什么。 参孙拆毁圣殿时她在哪里？ 她死了吗 她还活着吗？ 她要离开去国外开始新的生活吗？ 她后悔自己的背叛吗？ 还是她自己和参孙一起推倒了圣殿？ 为什么叙述者让她跑了？ 很清楚的是，叙述者并没有谴责她是参孙倒台的同谋。 达丽拉可以看作是独立女性的原型。 她是一个在男权社会中有发言权的女人。 其中潜藏着打破传统秩序的可能性。 她正在经历一个发展。 她爱。 她打架。 她不喜欢。 她犹豫了</a:t>
            </a:r>
            <a:r>
              <a:rPr lang="en-US" altLang="zh-CN" sz="1000" dirty="0"/>
              <a:t>……</a:t>
            </a:r>
            <a:r>
              <a:rPr lang="zh-CN" altLang="en-US" sz="1000" dirty="0"/>
              <a:t>并决定使用原力的黑暗面。 剩下的就是“重置”的希望：设计一个权利平等的秩序，在这个秩序中，文化和宗教资源的共存是可能的，超越了身份的思考。</a:t>
            </a:r>
            <a:endParaRPr lang="en-US" sz="1000" dirty="0"/>
          </a:p>
        </p:txBody>
      </p:sp>
    </p:spTree>
    <p:extLst>
      <p:ext uri="{BB962C8B-B14F-4D97-AF65-F5344CB8AC3E}">
        <p14:creationId xmlns:p14="http://schemas.microsoft.com/office/powerpoint/2010/main" val="362328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5" name="Grafik 14">
            <a:extLst>
              <a:ext uri="{FF2B5EF4-FFF2-40B4-BE49-F238E27FC236}">
                <a16:creationId xmlns:a16="http://schemas.microsoft.com/office/drawing/2014/main" id="{DED637E1-8AEA-B451-5543-153E2000CB68}"/>
              </a:ext>
            </a:extLst>
          </p:cNvPr>
          <p:cNvPicPr>
            <a:picLocks noChangeAspect="1"/>
          </p:cNvPicPr>
          <p:nvPr/>
        </p:nvPicPr>
        <p:blipFill>
          <a:blip r:embed="rId3"/>
          <a:stretch>
            <a:fillRect/>
          </a:stretch>
        </p:blipFill>
        <p:spPr>
          <a:xfrm>
            <a:off x="99230" y="3429000"/>
            <a:ext cx="4773029" cy="2575813"/>
          </a:xfrm>
          <a:prstGeom prst="rect">
            <a:avLst/>
          </a:prstGeom>
        </p:spPr>
      </p:pic>
      <p:pic>
        <p:nvPicPr>
          <p:cNvPr id="17" name="Grafik 16" descr="Ein Bild, das Text, Uhr enthält.&#10;&#10;Automatisch generierte Beschreibung">
            <a:extLst>
              <a:ext uri="{FF2B5EF4-FFF2-40B4-BE49-F238E27FC236}">
                <a16:creationId xmlns:a16="http://schemas.microsoft.com/office/drawing/2014/main" id="{EE121351-4F48-6A15-D61A-361FBECA0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265" y="170195"/>
            <a:ext cx="4627660" cy="6337883"/>
          </a:xfrm>
          <a:prstGeom prst="rect">
            <a:avLst/>
          </a:prstGeom>
        </p:spPr>
      </p:pic>
    </p:spTree>
    <p:extLst>
      <p:ext uri="{BB962C8B-B14F-4D97-AF65-F5344CB8AC3E}">
        <p14:creationId xmlns:p14="http://schemas.microsoft.com/office/powerpoint/2010/main" val="2725176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19" y="94734"/>
            <a:ext cx="4923155" cy="6832640"/>
          </a:xfrm>
          <a:prstGeom prst="rect">
            <a:avLst/>
          </a:prstGeom>
          <a:noFill/>
        </p:spPr>
        <p:txBody>
          <a:bodyPr wrap="square">
            <a:spAutoFit/>
          </a:bodyPr>
          <a:lstStyle/>
          <a:p>
            <a:r>
              <a:rPr lang="de-DE" dirty="0"/>
              <a:t>DIE   FREIHEIT   FREI   ZU SEIN</a:t>
            </a:r>
            <a:endParaRPr lang="en-US" dirty="0"/>
          </a:p>
          <a:p>
            <a:endParaRPr lang="de-DE" altLang="zh-CN" sz="1000" dirty="0"/>
          </a:p>
          <a:p>
            <a:r>
              <a:rPr lang="zh-CN" altLang="en-US" sz="1000" dirty="0"/>
              <a:t>在过去的两百多年里，许多革命都以悲惨的结局告终，但很少有革命被更高级的暴力所镇压。 相反，军事干预，即使取得成功，也常常被证明在恢复稳定和填补权力真空方面收效甚微。 看来，即使是胜利也不能用腐败、权威和对政府的信任来代替腐败和解体。 即使许多革命以暴政告终，人们也始终记得，用孔多塞的话来说，“因此，革命这个词（</a:t>
            </a:r>
            <a:r>
              <a:rPr lang="en-US" altLang="zh-CN" sz="1000" dirty="0"/>
              <a:t>……</a:t>
            </a:r>
            <a:r>
              <a:rPr lang="zh-CN" altLang="en-US" sz="1000" dirty="0"/>
              <a:t>）只能适用于以自由为目标的革命。”</a:t>
            </a:r>
            <a:endParaRPr lang="de-DE" altLang="zh-CN" sz="1000" dirty="0"/>
          </a:p>
          <a:p>
            <a:endParaRPr lang="de-DE" sz="1000" dirty="0"/>
          </a:p>
          <a:p>
            <a:r>
              <a:rPr lang="zh-CN" altLang="en-US" sz="1000" dirty="0"/>
              <a:t>尽管 </a:t>
            </a:r>
            <a:r>
              <a:rPr lang="en-US" altLang="zh-CN" sz="1000" dirty="0"/>
              <a:t>18 </a:t>
            </a:r>
            <a:r>
              <a:rPr lang="zh-CN" altLang="en-US" sz="1000" dirty="0"/>
              <a:t>世纪晚期发生了两次伟大的革命，“革命”一词在当时具有特定的含义，但这个词在政治思想或实践的词汇中并没有真正发挥作用。 例如，当这个词出现在 </a:t>
            </a:r>
            <a:r>
              <a:rPr lang="en-US" altLang="zh-CN" sz="1000" dirty="0"/>
              <a:t>17 </a:t>
            </a:r>
            <a:r>
              <a:rPr lang="zh-CN" altLang="en-US" sz="1000" dirty="0"/>
              <a:t>世纪时，它与它最初的天文学意义密切相关，表示天体的永恒、不可避免和不断重复的运动； 政治用法是隐喻性的，描述了向预定点的逆行运动，回到给定的预定秩序。 “光荣革命”</a:t>
            </a:r>
            <a:r>
              <a:rPr lang="en-US" altLang="zh-CN" sz="1000" dirty="0"/>
              <a:t>[</a:t>
            </a:r>
            <a:r>
              <a:rPr lang="zh-CN" altLang="en-US" sz="1000" dirty="0"/>
              <a:t>英国革命 </a:t>
            </a:r>
            <a:r>
              <a:rPr lang="en-US" altLang="zh-CN" sz="1000" dirty="0"/>
              <a:t>1688/1689]</a:t>
            </a:r>
            <a:r>
              <a:rPr lang="zh-CN" altLang="en-US" sz="1000" dirty="0"/>
              <a:t>，这一事件自相矛盾地确保了“革命”一词在政治和历史用语中的地位，但根本不被视为一场革命，而是被视为王权在其前身的恢复合法性和荣耀。 如果不承认革命首先爆发时复辟是他们的目标，而复辟的实质是自由，那么即使是 </a:t>
            </a:r>
            <a:r>
              <a:rPr lang="en-US" altLang="zh-CN" sz="1000" dirty="0"/>
              <a:t>18 </a:t>
            </a:r>
            <a:r>
              <a:rPr lang="zh-CN" altLang="en-US" sz="1000" dirty="0"/>
              <a:t>世纪的革命也无法理解。 我们往往忽略了这样一个事实，即这些第一批革命者的心态几乎是对全新事物的本能反感。 恢复和复兴旧权利和特权的尝试导致了截然相反的结果</a:t>
            </a:r>
            <a:r>
              <a:rPr lang="en-US" altLang="zh-CN" sz="1000" dirty="0"/>
              <a:t>——</a:t>
            </a:r>
            <a:r>
              <a:rPr lang="zh-CN" altLang="en-US" sz="1000" dirty="0"/>
              <a:t>前瞻性的发展和未来的开放，所有进一步的尝试都在循环或“革命”运动的范畴内行动，或者认为遭到挑战。 虽然“革命”一词在革命过程中经历了根本性的变化，但“自由”一词却发生了非常相似的事情，尽管要复杂得多。 只要它只意味着“在上帝的祝福下恢复”的自由，整个事情就仍然是我们现在与立宪政府相关联的权利和自由的问题，这些权利和自由被恰当地称为公民权利。 它不包括参与公共事务的政治权利。无论是在理论上还是在实践中，这些其他权利都不是革命的产物，甚至包括为征税目的而代表的权利。 革命性的不是“生命、自由和财产”，而是断言这些是所有人类不可剥夺的权利，无论他们住在哪里或拥有何种形式的政府。 即使在这种对全人类的新的革命性扩展中，自由也不过意味着不受不合理限制的自由，这基本上是消极的。</a:t>
            </a:r>
            <a:endParaRPr lang="de-DE" altLang="zh-CN" sz="1000" dirty="0"/>
          </a:p>
          <a:p>
            <a:endParaRPr lang="de-DE" sz="1000" dirty="0"/>
          </a:p>
          <a:p>
            <a:r>
              <a:rPr lang="zh-CN" altLang="en-US" sz="1000" dirty="0"/>
              <a:t>公民权利意义上的自由是解放的结果，但绝不是自由的本质，自由的本质是进入公共领域和参与政府事务。 如果革命的唯一目的是确保公民权利，那么从越权和侵犯现有权利的政权中解放出来就足够了。 的确，</a:t>
            </a:r>
            <a:r>
              <a:rPr lang="en-US" altLang="zh-CN" sz="1000" dirty="0"/>
              <a:t>18 </a:t>
            </a:r>
            <a:r>
              <a:rPr lang="zh-CN" altLang="en-US" sz="1000" dirty="0"/>
              <a:t>世纪的革命始于要求这些古老的权利。 当革命是关于解放“和”自由时，情况就变得复杂了，因为解放确实是自由的条件</a:t>
            </a:r>
            <a:r>
              <a:rPr lang="en-US" altLang="zh-CN" sz="1000" dirty="0"/>
              <a:t>——</a:t>
            </a:r>
            <a:r>
              <a:rPr lang="zh-CN" altLang="en-US" sz="1000" dirty="0"/>
              <a:t>尽管自由绝不是解放的必然结果</a:t>
            </a:r>
            <a:r>
              <a:rPr lang="en-US" altLang="zh-CN" sz="1000" dirty="0"/>
              <a:t>——</a:t>
            </a:r>
            <a:r>
              <a:rPr lang="zh-CN" altLang="en-US" sz="1000" dirty="0"/>
              <a:t>很难决定解放的愿望在哪里，即摆脱压迫，结束和对自由的渴望，即开始政治生活。 第一次革命的人们虽然很清楚解放必须先于自由，但还没有意识到这样一个事实，即这种解放不仅仅意味着从绝对和专制权力中获得政治解放； 获得自由的自由首先意味着不仅要摆脱恐惧，还要摆脱匮乏。 当那件事发生时，事实证明，不仅是自由，而且获得自由的自由，一直是少数人的特权。 首先，免于恐惧是一种特权，即使是少数人也只在历史上相对较短的时期内享有这种特权，但免于匮乏是古往今来少数人享有的巨大特权。 只有那些知道免于匮乏的人才能充分理解免于恐惧的自由，只有那些既没有需求也没有恐惧的人才能培养对公共自由的热情，感受自由发展这种“</a:t>
            </a:r>
            <a:r>
              <a:rPr lang="en-US" altLang="zh-CN" sz="1000" dirty="0" err="1"/>
              <a:t>goût</a:t>
            </a:r>
            <a:r>
              <a:rPr lang="en-US" altLang="zh-CN" sz="1000" dirty="0"/>
              <a:t> pour la liberté”</a:t>
            </a:r>
            <a:r>
              <a:rPr lang="zh-CN" altLang="en-US" sz="1000" dirty="0"/>
              <a:t>以及自由本身所带有的对“平等”的特殊品味。 法国大革命是这一切的前奏，虽然惨败，但对后来的所有革命都具有决定性意义。 她展示了人人生而平等的公式在实践中意味着什么。 罗伯斯庇尔谈到革命时想到的正是这种平等，他说革命是“以人的伟大对抗伟大的渺小”</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5057774" y="532883"/>
            <a:ext cx="4848226" cy="3170099"/>
          </a:xfrm>
          <a:prstGeom prst="rect">
            <a:avLst/>
          </a:prstGeom>
          <a:noFill/>
        </p:spPr>
        <p:txBody>
          <a:bodyPr wrap="square">
            <a:spAutoFit/>
          </a:bodyPr>
          <a:lstStyle/>
          <a:p>
            <a:r>
              <a:rPr lang="zh-CN" altLang="en-US" sz="1000" dirty="0"/>
              <a:t>； 汉密尔顿也是如此，他认为革命意味着“恢复人类的荣誉”； 还有康德，他的老师是卢梭和法国大革命，当时他构想了一种新的“人类尊严”。 无论法国大革命取得了什么成就或没有取得什么成就</a:t>
            </a:r>
            <a:r>
              <a:rPr lang="en-US" altLang="zh-CN" sz="1000" dirty="0"/>
              <a:t>——</a:t>
            </a:r>
            <a:r>
              <a:rPr lang="zh-CN" altLang="en-US" sz="1000" dirty="0"/>
              <a:t>它也没有确保人类平等</a:t>
            </a:r>
            <a:r>
              <a:rPr lang="en-US" altLang="zh-CN" sz="1000" dirty="0"/>
              <a:t>——</a:t>
            </a:r>
            <a:r>
              <a:rPr lang="zh-CN" altLang="en-US" sz="1000" dirty="0"/>
              <a:t>它至少让穷人摆脱了默默无闻、不为人知的境地。 然而，从那时起，有一件事似乎是不可改变的：那些致力于自由的人可以让自己接受一种状态，在这种状态下，免于匮乏的自由</a:t>
            </a:r>
            <a:r>
              <a:rPr lang="en-US" altLang="zh-CN" sz="1000" dirty="0"/>
              <a:t>——</a:t>
            </a:r>
            <a:r>
              <a:rPr lang="zh-CN" altLang="en-US" sz="1000" dirty="0"/>
              <a:t>获得自由的自由</a:t>
            </a:r>
            <a:r>
              <a:rPr lang="en-US" altLang="zh-CN" sz="1000" dirty="0"/>
              <a:t>——</a:t>
            </a:r>
            <a:r>
              <a:rPr lang="zh-CN" altLang="en-US" sz="1000" dirty="0"/>
              <a:t>是少数人的特权。 因为虽然与暴力相对的暴力会导致战争、州际战争或内战，但针对社会状况的暴力行动总是会导致恐怖。 恐怖而不是单纯的暴力，在旧政权被推翻和新政权上台后爆发的恐怖，注定了革命或使革命如此果断地变形，以至于它们陷入暴政和专制。 如前所述，革命的最初目标是自由，即废除个人统治并允许所有人进入公共领域并参与影响所有人的事务管理的意义上的自由</a:t>
            </a:r>
            <a:endParaRPr lang="de-DE" altLang="zh-CN" sz="1000" dirty="0"/>
          </a:p>
          <a:p>
            <a:endParaRPr lang="de-DE" sz="1000" dirty="0"/>
          </a:p>
          <a:p>
            <a:r>
              <a:rPr lang="zh-CN" altLang="en-US" sz="1000" dirty="0"/>
              <a:t>由于行动和说话的能力</a:t>
            </a:r>
            <a:r>
              <a:rPr lang="en-US" altLang="zh-CN" sz="1000" dirty="0"/>
              <a:t>——</a:t>
            </a:r>
            <a:r>
              <a:rPr lang="zh-CN" altLang="en-US" sz="1000" dirty="0"/>
              <a:t>而言语只是行动的另一种形式</a:t>
            </a:r>
            <a:r>
              <a:rPr lang="en-US" altLang="zh-CN" sz="1000" dirty="0"/>
              <a:t>——</a:t>
            </a:r>
            <a:r>
              <a:rPr lang="zh-CN" altLang="en-US" sz="1000" dirty="0"/>
              <a:t>使我们成为政治人物，并且由于行动总是意味着启动一些以前不存在的东西，那就是出生，人类出生与人类死亡的对应关系，所有政治的本体论</a:t>
            </a:r>
            <a:r>
              <a:rPr lang="en-US" altLang="zh-CN" sz="1000" dirty="0"/>
              <a:t>»</a:t>
            </a:r>
            <a:r>
              <a:rPr lang="zh-CN" altLang="en-US" sz="1000" dirty="0"/>
              <a:t>条件必要条件</a:t>
            </a:r>
            <a:r>
              <a:rPr lang="en-US" altLang="zh-CN" sz="1000" dirty="0"/>
              <a:t>«</a:t>
            </a:r>
            <a:r>
              <a:rPr lang="zh-CN" altLang="en-US" sz="1000" dirty="0"/>
              <a:t>。 无论如何，无论好坏，一连串的革命已经成为我们生活的世界的一个特征，它一次又一次地提醒我们在时间和历史连续体中爆发的新开端。 我们，由于一场革命和随后形成了一个我们可以直立行走并自由行动的全新政治机构，我们应该尽最大努力记住革命在国家生活中的意义。 无论它以成功告终，建立了一个自由的公共空间，还是以那些敢于或违背其意愿和期望参与其中的人的灾难告终</a:t>
            </a:r>
            <a:r>
              <a:rPr lang="en-US" altLang="zh-CN" sz="1000" dirty="0"/>
              <a:t>——</a:t>
            </a:r>
            <a:r>
              <a:rPr lang="zh-CN" altLang="en-US" sz="1000" dirty="0"/>
              <a:t>革命的意义是实现最伟大和最重要的目标之一人类的基本潜能，即自由地开始新生活的无与伦比的体验。</a:t>
            </a:r>
            <a:endParaRPr lang="en-US" sz="1000" dirty="0"/>
          </a:p>
        </p:txBody>
      </p:sp>
    </p:spTree>
    <p:extLst>
      <p:ext uri="{BB962C8B-B14F-4D97-AF65-F5344CB8AC3E}">
        <p14:creationId xmlns:p14="http://schemas.microsoft.com/office/powerpoint/2010/main" val="27390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38D85A9-87A0-4F7F-5791-778A8170F171}"/>
              </a:ext>
            </a:extLst>
          </p:cNvPr>
          <p:cNvPicPr>
            <a:picLocks noChangeAspect="1"/>
          </p:cNvPicPr>
          <p:nvPr/>
        </p:nvPicPr>
        <p:blipFill rotWithShape="1">
          <a:blip r:embed="rId2"/>
          <a:srcRect l="13983" r="21863"/>
          <a:stretch/>
        </p:blipFill>
        <p:spPr>
          <a:xfrm>
            <a:off x="20" y="10"/>
            <a:ext cx="7856564"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feld 2">
            <a:extLst>
              <a:ext uri="{FF2B5EF4-FFF2-40B4-BE49-F238E27FC236}">
                <a16:creationId xmlns:a16="http://schemas.microsoft.com/office/drawing/2014/main" id="{0EA172B5-F64B-8B7A-39B9-F39C04F3C894}"/>
              </a:ext>
            </a:extLst>
          </p:cNvPr>
          <p:cNvSpPr txBox="1"/>
          <p:nvPr/>
        </p:nvSpPr>
        <p:spPr>
          <a:xfrm>
            <a:off x="4768647" y="0"/>
            <a:ext cx="5134875" cy="374276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ES GIBT    KEINE   KULTURELLE   IDENTITÄT</a:t>
            </a: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t>我认为关于文化“身份”的辩论存在先天缺陷。 所以我想提出一个概念上的转变：我们不应该用差异来描述文化多样性，而应该用距离的概念来看待它； 我们不应该从“身份”的角度来理解它们，而应该从“资源”和生育力的角度来理解它们。 最后，很容易看出，无论从哪个层面看，文化的特征都是同时具有多样性和独特性。 或者反过来说：人们必须摆脱舒适但同时又绝望的神话观念，即在某个时候存在一种文化统一性身份，然后多样化，就好像被诅咒（巴别塔）或在最少的并发症。 因此，我宁愿说文化的本质是它在多样性和统一性之间的张力或距离中展开。</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另一方面，试图以差异的形式对待文化的多样性的结果是，文化被孤立并固定在它们的身份中。 但这是不可能的，毕竟文化的特点是它会变异和改变</a:t>
            </a:r>
            <a:r>
              <a:rPr lang="en-US" altLang="zh-CN" sz="1000" dirty="0"/>
              <a:t>——</a:t>
            </a:r>
            <a:r>
              <a:rPr lang="zh-CN" altLang="en-US" sz="1000" dirty="0"/>
              <a:t>这是一个很有分量的反对意见，因为它指的是文化的基本性质。 不再变化的文化是死的，“变”是文化的本源，因此无法固定文化特征，也谈不上文化身份。 如何描述法国文化，如何定义其身份？ 拉封丹会是你的英雄还是兰波？ </a:t>
            </a:r>
            <a:r>
              <a:rPr lang="en-US" altLang="zh-CN" sz="1000" dirty="0"/>
              <a:t>Rene Descartes </a:t>
            </a:r>
            <a:r>
              <a:rPr lang="zh-CN" altLang="en-US" sz="1000" dirty="0"/>
              <a:t>还是 </a:t>
            </a:r>
            <a:r>
              <a:rPr lang="en-US" altLang="zh-CN" sz="1000" dirty="0"/>
              <a:t>André Breton</a:t>
            </a:r>
            <a:r>
              <a:rPr lang="zh-CN" altLang="en-US" sz="1000" dirty="0"/>
              <a:t>？ 当然，一个人对法国文化的描述并不比另一个更好；我们发现它恰恰是在这两者之间的“距离”中：在两者之间相对的张力中，或者恰恰在“中间”打开在它们之间，构成了丰富的法国文化。 我们也可以说：这是他们的“资源”。 因此，人们应该以一种不再由“它的”文化决定的方式重新思考主体与文化之间的关系。</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全世界的“价值观”，就像现在一样，需要一种追随者，人们总是可以问自己它依赖于什么：它是否不总是有点武断，至少是相对的，它是否真的依赖于任何人更隐秘、更深入的联系，基本上不是很清楚，而且无论如何都难以证明。 在这一点上，价值观有恢复到我刚才批评的文化认同的危险。 另一方面，资源不是意识形态的（它们不是建立在“系统”中的）：它们完全是根据它们的效果来衡量的，可以通过它们的使用来衡量。 在没有任何伟大真理的情况下，它的有效性是自我肯定的。资源也不“自夸”； 你不必宣扬它们</a:t>
            </a:r>
            <a:r>
              <a:rPr lang="en-US" altLang="zh-CN" sz="1000" dirty="0"/>
              <a:t>——</a:t>
            </a:r>
            <a:r>
              <a:rPr lang="zh-CN" altLang="en-US" sz="1000" dirty="0"/>
              <a:t>价值观的另一个不同之处，它总是要求皈依或至少要求批准。 而且，价值观可能是矛盾的，甚至是相互排斥的：如果我坚持“基督教价值观”，我会发现很难同时持有无神论价值观； 或者我必须做出妥协，资源不是相互排斥的。 我可以从其中一个中受益，也可以从另一个中受益。 他们不是限制他们，而是加起来。 因此，距离的概念使我们能够在真正意义上思考起源，也就是说，不是固定它，而是将其理解为进化发展的一部分。 与其假设一个稳定的、绝对固定的，因为它是从天而降的，并且无法为任何正当的共同物种（“人”、“人性”或“共同的眼底”）所接近，文化的多样性由此展开，让我们远离起源和起源历史中间的转变。 距离意味着打开的距离，将分离的事物并置，揭示“中间”，使曾经分离的术语处于紧张状态并迫使它们相互注视。 在距离所开辟的“间”中，两个词可以联系起来，抛开自足性，超越自我指涉的局限。 此外，我不把未来的主体想象成一个尚未出生的人，或者可能有一张未知的面孔：就好像这是在等待另一个启示，一个新的真理。 因为在我们有限的世界中，对这样一个别处的希望来自哪里？ 相反，我把这个未来的主体看作一个不再“依赖”的主体：陷入一个特定的真理，一个“玻璃酒杯”的真理，它宣称自己是教条和排他性的，而是作为一个从语言中产生的主体或者特定的环境通过其他语言和其他环境传播，利用两者的资源。 既不是通过混合（或混淆）文化和智力形式的多样性，也不是通过将它们简化为能够达成共识并据称“更宽容”的版本，这等同于同一件事：因为文化形式很重要，因为它创造了距离和独特性，因此具有创造性。 在一个无法进一步全球化的世界里，没有可梦想的来世，也没有可去的遥远目的地，只有介于两者之间才能发现新资源：如果“跨文化”的概念有任何意义，它只能在于将这种“介于两者之间”，即这种对话，发展成为世界和文化的新维度。</a:t>
            </a:r>
            <a:endParaRPr lang="en-US" sz="1000" dirty="0"/>
          </a:p>
        </p:txBody>
      </p:sp>
    </p:spTree>
    <p:extLst>
      <p:ext uri="{BB962C8B-B14F-4D97-AF65-F5344CB8AC3E}">
        <p14:creationId xmlns:p14="http://schemas.microsoft.com/office/powerpoint/2010/main" val="37412947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46120</Words>
  <Application>Microsoft Macintosh PowerPoint</Application>
  <PresentationFormat>A4 Paper (210x297 mm)</PresentationFormat>
  <Paragraphs>714</Paragraphs>
  <Slides>91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-apple-system</vt:lpstr>
      <vt:lpstr>Austin Text Web</vt:lpstr>
      <vt:lpstr>AustinText</vt:lpstr>
      <vt:lpstr>DengXian (Textkörper)</vt:lpstr>
      <vt:lpstr>DengXian Light (Überschriften)</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358</cp:revision>
  <cp:lastPrinted>2023-02-16T09:06:13Z</cp:lastPrinted>
  <dcterms:created xsi:type="dcterms:W3CDTF">2022-11-07T20:45:57Z</dcterms:created>
  <dcterms:modified xsi:type="dcterms:W3CDTF">2023-03-28T19:53:15Z</dcterms:modified>
</cp:coreProperties>
</file>